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4"/>
  </p:notesMasterIdLst>
  <p:sldIdLst>
    <p:sldId id="256" r:id="rId2"/>
    <p:sldId id="321" r:id="rId3"/>
    <p:sldId id="257" r:id="rId4"/>
    <p:sldId id="259" r:id="rId5"/>
    <p:sldId id="260" r:id="rId6"/>
    <p:sldId id="261" r:id="rId7"/>
    <p:sldId id="263" r:id="rId8"/>
    <p:sldId id="265" r:id="rId9"/>
    <p:sldId id="315" r:id="rId10"/>
    <p:sldId id="266" r:id="rId11"/>
    <p:sldId id="267" r:id="rId12"/>
    <p:sldId id="268" r:id="rId13"/>
    <p:sldId id="271" r:id="rId14"/>
    <p:sldId id="272" r:id="rId15"/>
    <p:sldId id="273" r:id="rId16"/>
    <p:sldId id="274" r:id="rId17"/>
    <p:sldId id="313" r:id="rId18"/>
    <p:sldId id="275" r:id="rId19"/>
    <p:sldId id="276" r:id="rId20"/>
    <p:sldId id="277" r:id="rId21"/>
    <p:sldId id="316" r:id="rId22"/>
    <p:sldId id="322" r:id="rId23"/>
    <p:sldId id="278" r:id="rId24"/>
    <p:sldId id="279" r:id="rId25"/>
    <p:sldId id="280" r:id="rId26"/>
    <p:sldId id="281" r:id="rId27"/>
    <p:sldId id="317" r:id="rId28"/>
    <p:sldId id="282" r:id="rId29"/>
    <p:sldId id="284" r:id="rId30"/>
    <p:sldId id="318" r:id="rId31"/>
    <p:sldId id="319" r:id="rId32"/>
    <p:sldId id="287" r:id="rId33"/>
    <p:sldId id="289" r:id="rId34"/>
    <p:sldId id="290" r:id="rId35"/>
    <p:sldId id="293" r:id="rId36"/>
    <p:sldId id="294" r:id="rId37"/>
    <p:sldId id="296" r:id="rId38"/>
    <p:sldId id="297" r:id="rId39"/>
    <p:sldId id="312" r:id="rId40"/>
    <p:sldId id="298" r:id="rId41"/>
    <p:sldId id="300" r:id="rId42"/>
    <p:sldId id="301" r:id="rId43"/>
    <p:sldId id="302" r:id="rId44"/>
    <p:sldId id="303" r:id="rId45"/>
    <p:sldId id="323" r:id="rId46"/>
    <p:sldId id="324" r:id="rId47"/>
    <p:sldId id="325" r:id="rId48"/>
    <p:sldId id="326" r:id="rId49"/>
    <p:sldId id="307" r:id="rId50"/>
    <p:sldId id="327" r:id="rId51"/>
    <p:sldId id="328" r:id="rId52"/>
    <p:sldId id="320" r:id="rId5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7F7F7F"/>
    <a:srgbClr val="002060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4" autoAdjust="0"/>
    <p:restoredTop sz="94615" autoAdjust="0"/>
  </p:normalViewPr>
  <p:slideViewPr>
    <p:cSldViewPr>
      <p:cViewPr>
        <p:scale>
          <a:sx n="170" d="100"/>
          <a:sy n="170" d="100"/>
        </p:scale>
        <p:origin x="-120" y="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2022. 4. 13.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17" y="11094"/>
            <a:ext cx="9153617" cy="6846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ko-KR" altLang="en-US" dirty="0"/>
              <a:t>명품 </a:t>
            </a:r>
            <a:r>
              <a:rPr lang="en-US" altLang="ko-KR" dirty="0"/>
              <a:t>JAVA Essential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 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 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Essential 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 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Essential 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975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슈퍼 클래스의 멤버에 대한 서브 클래스의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슈퍼 클래스의 </a:t>
            </a:r>
            <a:r>
              <a:rPr lang="en-US" altLang="ko-KR" sz="2000" dirty="0"/>
              <a:t>private </a:t>
            </a:r>
            <a:r>
              <a:rPr lang="ko-KR" altLang="en-US" sz="2000" dirty="0"/>
              <a:t>멤버</a:t>
            </a:r>
            <a:endParaRPr lang="en-US" altLang="ko-KR" sz="2000" dirty="0"/>
          </a:p>
          <a:p>
            <a:pPr lvl="1"/>
            <a:r>
              <a:rPr lang="ko-KR" altLang="en-US" sz="1800" dirty="0"/>
              <a:t>서브 클래스에서 접근할 수 없음</a:t>
            </a:r>
            <a:endParaRPr lang="en-US" altLang="ko-KR" sz="1800" dirty="0"/>
          </a:p>
          <a:p>
            <a:endParaRPr lang="en-US" altLang="ko-KR" sz="2000" dirty="0"/>
          </a:p>
          <a:p>
            <a:r>
              <a:rPr lang="ko-KR" altLang="en-US" sz="2000" dirty="0"/>
              <a:t>슈퍼 클래스의 디폴트</a:t>
            </a:r>
            <a:r>
              <a:rPr lang="en-US" altLang="ko-KR" sz="2000" dirty="0"/>
              <a:t> </a:t>
            </a:r>
            <a:r>
              <a:rPr lang="ko-KR" altLang="en-US" sz="2000" dirty="0"/>
              <a:t>멤버</a:t>
            </a:r>
            <a:endParaRPr lang="en-US" altLang="ko-KR" sz="2000" dirty="0"/>
          </a:p>
          <a:p>
            <a:pPr lvl="1"/>
            <a:r>
              <a:rPr lang="ko-KR" altLang="en-US" sz="1800" dirty="0"/>
              <a:t>서브 클래스가 동일한 패키지에 있을 때</a:t>
            </a:r>
            <a:r>
              <a:rPr lang="en-US" altLang="ko-KR" sz="1800" dirty="0"/>
              <a:t>, </a:t>
            </a:r>
            <a:r>
              <a:rPr lang="ko-KR" altLang="en-US" sz="1800" dirty="0"/>
              <a:t>접근 가능</a:t>
            </a:r>
            <a:endParaRPr lang="en-US" altLang="ko-KR" sz="1800" dirty="0"/>
          </a:p>
          <a:p>
            <a:endParaRPr lang="en-US" altLang="ko-KR" sz="2000" dirty="0"/>
          </a:p>
          <a:p>
            <a:r>
              <a:rPr lang="ko-KR" altLang="en-US" sz="2000" dirty="0"/>
              <a:t>슈퍼 클래스의 </a:t>
            </a:r>
            <a:r>
              <a:rPr lang="en-US" altLang="ko-KR" sz="2000" dirty="0"/>
              <a:t>public </a:t>
            </a:r>
            <a:r>
              <a:rPr lang="ko-KR" altLang="en-US" sz="2000" dirty="0"/>
              <a:t>멤버</a:t>
            </a:r>
            <a:endParaRPr lang="en-US" altLang="ko-KR" sz="2000" dirty="0"/>
          </a:p>
          <a:p>
            <a:pPr lvl="1"/>
            <a:r>
              <a:rPr lang="ko-KR" altLang="en-US" sz="1800" dirty="0"/>
              <a:t>서브 클래스는 항상 접근 가능</a:t>
            </a:r>
            <a:endParaRPr lang="en-US" altLang="ko-KR" sz="1800" dirty="0"/>
          </a:p>
          <a:p>
            <a:endParaRPr lang="en-US" altLang="ko-KR" sz="2000" dirty="0"/>
          </a:p>
          <a:p>
            <a:r>
              <a:rPr lang="ko-KR" altLang="en-US" sz="2000" dirty="0"/>
              <a:t>슈퍼 클래스의 </a:t>
            </a:r>
            <a:r>
              <a:rPr lang="en-US" altLang="ko-KR" sz="2000" dirty="0"/>
              <a:t>protected </a:t>
            </a:r>
            <a:r>
              <a:rPr lang="ko-KR" altLang="en-US" sz="2000" dirty="0"/>
              <a:t>멤버</a:t>
            </a:r>
            <a:endParaRPr lang="en-US" altLang="ko-KR" sz="2000" dirty="0"/>
          </a:p>
          <a:p>
            <a:pPr lvl="1"/>
            <a:r>
              <a:rPr lang="ko-KR" altLang="en-US" sz="1800" dirty="0"/>
              <a:t>같은</a:t>
            </a:r>
            <a:r>
              <a:rPr lang="en-US" altLang="ko-KR" sz="1800" dirty="0"/>
              <a:t> </a:t>
            </a:r>
            <a:r>
              <a:rPr lang="ko-KR" altLang="en-US" sz="1800" dirty="0"/>
              <a:t>패키지 내의 모든 클래스</a:t>
            </a:r>
            <a:r>
              <a:rPr lang="en-US" altLang="ko-KR" sz="1800" dirty="0"/>
              <a:t> </a:t>
            </a:r>
            <a:r>
              <a:rPr lang="ko-KR" altLang="en-US" sz="1800" dirty="0"/>
              <a:t>접근 허용</a:t>
            </a:r>
            <a:endParaRPr lang="en-US" altLang="ko-KR" sz="1800" dirty="0"/>
          </a:p>
          <a:p>
            <a:pPr lvl="1"/>
            <a:r>
              <a:rPr lang="ko-KR" altLang="en-US" sz="1800" dirty="0"/>
              <a:t>패키지 여부와 상관없이 서브 클래스는 접근 가능</a:t>
            </a:r>
            <a:endParaRPr lang="en-US" altLang="ko-KR" sz="1800" dirty="0"/>
          </a:p>
          <a:p>
            <a:pPr lvl="1"/>
            <a:endParaRPr lang="ko-KR" altLang="en-US" sz="18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87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슈퍼 클래스 멤버의 접근 지정자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7331101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044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protected </a:t>
            </a:r>
            <a:r>
              <a:rPr lang="ko-KR" altLang="en-US" dirty="0"/>
              <a:t>멤버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protected </a:t>
            </a:r>
            <a:r>
              <a:rPr lang="ko-KR" altLang="en-US" sz="1800" dirty="0"/>
              <a:t>멤버에 대한 접근</a:t>
            </a:r>
            <a:endParaRPr lang="en-US" altLang="ko-KR" sz="1800" dirty="0"/>
          </a:p>
          <a:p>
            <a:pPr lvl="1"/>
            <a:r>
              <a:rPr lang="ko-KR" altLang="en-US" sz="1600" dirty="0"/>
              <a:t>같은 패키지의 모든 클래스에게 허용</a:t>
            </a:r>
            <a:endParaRPr lang="en-US" altLang="ko-KR" sz="1600" dirty="0"/>
          </a:p>
          <a:p>
            <a:pPr lvl="1"/>
            <a:r>
              <a:rPr lang="ko-KR" altLang="en-US" sz="1600" dirty="0"/>
              <a:t>상속되는 서브 클래스</a:t>
            </a:r>
            <a:r>
              <a:rPr lang="en-US" altLang="ko-KR" sz="1600" dirty="0"/>
              <a:t>(</a:t>
            </a:r>
            <a:r>
              <a:rPr lang="ko-KR" altLang="en-US" sz="1600" dirty="0"/>
              <a:t>같은 패키지든 다른 패키지든 상관 없음</a:t>
            </a:r>
            <a:r>
              <a:rPr lang="en-US" altLang="ko-KR" sz="1600" dirty="0"/>
              <a:t>)</a:t>
            </a:r>
            <a:r>
              <a:rPr lang="ko-KR" altLang="en-US" sz="1600" dirty="0"/>
              <a:t>에게 허용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492896"/>
            <a:ext cx="6392228" cy="40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15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서브 클래스</a:t>
            </a:r>
            <a:r>
              <a:rPr lang="en-US" altLang="ko-KR" dirty="0"/>
              <a:t>/</a:t>
            </a:r>
            <a:r>
              <a:rPr lang="ko-KR" altLang="en-US" dirty="0"/>
              <a:t>슈퍼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호출과 실행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39552" y="4365104"/>
            <a:ext cx="8153400" cy="187220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서브 클래스의 객체가 생성될 때</a:t>
            </a:r>
            <a:endParaRPr lang="en-US" altLang="ko-KR" dirty="0"/>
          </a:p>
          <a:p>
            <a:pPr lvl="1"/>
            <a:r>
              <a:rPr lang="ko-KR" altLang="en-US" dirty="0"/>
              <a:t>슈퍼클래스 </a:t>
            </a:r>
            <a:r>
              <a:rPr lang="ko-KR" altLang="en-US" dirty="0" err="1"/>
              <a:t>생성자와</a:t>
            </a:r>
            <a:r>
              <a:rPr lang="ko-KR" altLang="en-US" dirty="0"/>
              <a:t> 서브 클래스 </a:t>
            </a:r>
            <a:r>
              <a:rPr lang="ko-KR" altLang="en-US" dirty="0" err="1"/>
              <a:t>생성자</a:t>
            </a:r>
            <a:r>
              <a:rPr lang="ko-KR" altLang="en-US" dirty="0"/>
              <a:t> 모두 실행</a:t>
            </a:r>
            <a:endParaRPr lang="en-US" altLang="ko-KR" dirty="0"/>
          </a:p>
          <a:p>
            <a:pPr lvl="1"/>
            <a:r>
              <a:rPr lang="ko-KR" altLang="en-US" dirty="0"/>
              <a:t>호출</a:t>
            </a:r>
            <a:r>
              <a:rPr lang="en-US" altLang="ko-KR" dirty="0"/>
              <a:t> </a:t>
            </a:r>
            <a:r>
              <a:rPr lang="ko-KR" altLang="en-US" dirty="0"/>
              <a:t>순서</a:t>
            </a:r>
            <a:endParaRPr lang="en-US" altLang="ko-KR" b="1" dirty="0"/>
          </a:p>
          <a:p>
            <a:pPr lvl="2"/>
            <a:r>
              <a:rPr lang="ko-KR" altLang="en-US" dirty="0"/>
              <a:t>서브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먼저 호출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dirty="0"/>
              <a:t>서브 클래스의 </a:t>
            </a:r>
            <a:r>
              <a:rPr lang="ko-KR" altLang="en-US" dirty="0" err="1"/>
              <a:t>생성자는</a:t>
            </a:r>
            <a:r>
              <a:rPr lang="ko-KR" altLang="en-US" dirty="0"/>
              <a:t> 실행 전 슈퍼 클래스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1"/>
            <a:r>
              <a:rPr lang="ko-KR" altLang="en-US" dirty="0"/>
              <a:t>실행 순서</a:t>
            </a:r>
            <a:endParaRPr lang="en-US" altLang="ko-KR" dirty="0"/>
          </a:p>
          <a:p>
            <a:pPr lvl="2"/>
            <a:r>
              <a:rPr lang="ko-KR" altLang="en-US" dirty="0"/>
              <a:t>슈퍼 클래스의 생성자가 먼저 실행된 후 서브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7364297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168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슈퍼 클래스와 서브 클래스의 </a:t>
            </a:r>
            <a:r>
              <a:rPr lang="ko-KR" altLang="en-US" sz="2400" dirty="0" err="1"/>
              <a:t>생성자</a:t>
            </a:r>
            <a:r>
              <a:rPr lang="ko-KR" altLang="en-US" sz="2400" dirty="0"/>
              <a:t> 호출 및 실행 관계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84168" y="5805264"/>
            <a:ext cx="1038310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 err="1">
                <a:solidFill>
                  <a:schemeClr val="tx1"/>
                </a:solidFill>
              </a:rPr>
              <a:t>생성자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</a:p>
          <a:p>
            <a:r>
              <a:rPr lang="ko-KR" altLang="en-US" dirty="0" err="1">
                <a:solidFill>
                  <a:schemeClr val="tx1"/>
                </a:solidFill>
              </a:rPr>
              <a:t>생성자</a:t>
            </a:r>
            <a:r>
              <a:rPr lang="en-US" altLang="ko-KR" dirty="0">
                <a:solidFill>
                  <a:schemeClr val="tx1"/>
                </a:solidFill>
              </a:rPr>
              <a:t>B</a:t>
            </a:r>
          </a:p>
          <a:p>
            <a:r>
              <a:rPr lang="ko-KR" altLang="en-US" dirty="0" err="1">
                <a:solidFill>
                  <a:schemeClr val="tx1"/>
                </a:solidFill>
              </a:rPr>
              <a:t>생성자</a:t>
            </a:r>
            <a:r>
              <a:rPr lang="en-US" altLang="ko-KR" dirty="0">
                <a:solidFill>
                  <a:schemeClr val="tx1"/>
                </a:solidFill>
              </a:rPr>
              <a:t>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08710"/>
            <a:ext cx="4935816" cy="503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2715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서브 클래스와 슈퍼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슈퍼 클래스와 서브 클래스</a:t>
            </a:r>
            <a:endParaRPr lang="en-US" altLang="ko-KR" sz="2000" dirty="0"/>
          </a:p>
          <a:p>
            <a:pPr lvl="1"/>
            <a:r>
              <a:rPr lang="ko-KR" altLang="en-US" sz="1800" dirty="0"/>
              <a:t>각각 여러 개의 </a:t>
            </a:r>
            <a:r>
              <a:rPr lang="ko-KR" altLang="en-US" sz="1800" dirty="0" err="1"/>
              <a:t>생성자</a:t>
            </a:r>
            <a:r>
              <a:rPr lang="ko-KR" altLang="en-US" sz="1800" dirty="0"/>
              <a:t> 작성 가능</a:t>
            </a:r>
            <a:endParaRPr lang="en-US" altLang="ko-KR" sz="1800" dirty="0"/>
          </a:p>
          <a:p>
            <a:endParaRPr lang="en-US" altLang="ko-KR" sz="2200" dirty="0"/>
          </a:p>
          <a:p>
            <a:r>
              <a:rPr lang="ko-KR" altLang="en-US" sz="2200" dirty="0"/>
              <a:t>서브 클래스의 객체가 생성될 때</a:t>
            </a:r>
            <a:endParaRPr lang="en-US" altLang="ko-KR" sz="2200" dirty="0"/>
          </a:p>
          <a:p>
            <a:pPr lvl="1"/>
            <a:r>
              <a:rPr lang="ko-KR" altLang="en-US" dirty="0"/>
              <a:t>슈퍼 클래스 </a:t>
            </a:r>
            <a:r>
              <a:rPr lang="ko-KR" altLang="en-US" dirty="0" err="1"/>
              <a:t>생성자</a:t>
            </a:r>
            <a:r>
              <a:rPr lang="ko-KR" altLang="en-US" dirty="0"/>
              <a:t> </a:t>
            </a:r>
            <a:r>
              <a:rPr lang="en-US" altLang="ko-KR" dirty="0"/>
              <a:t>1 </a:t>
            </a:r>
            <a:r>
              <a:rPr lang="ko-KR" altLang="en-US" dirty="0"/>
              <a:t>개와 서브 클래스 </a:t>
            </a:r>
            <a:r>
              <a:rPr lang="ko-KR" altLang="en-US" dirty="0" err="1"/>
              <a:t>생성자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개가 실행</a:t>
            </a:r>
            <a:endParaRPr lang="en-US" altLang="ko-KR" dirty="0"/>
          </a:p>
          <a:p>
            <a:endParaRPr lang="en-US" altLang="ko-KR" sz="2000" dirty="0"/>
          </a:p>
          <a:p>
            <a:r>
              <a:rPr lang="ko-KR" altLang="en-US" sz="2000" dirty="0"/>
              <a:t>서브 클래스의 </a:t>
            </a:r>
            <a:r>
              <a:rPr lang="ko-KR" altLang="en-US" sz="2000" dirty="0" err="1"/>
              <a:t>생성자와</a:t>
            </a:r>
            <a:r>
              <a:rPr lang="ko-KR" altLang="en-US" sz="2000" dirty="0"/>
              <a:t> 슈퍼 클래스의 생성자가 결정되는 방식</a:t>
            </a:r>
            <a:endParaRPr lang="en-US" altLang="ko-KR" sz="2000" dirty="0"/>
          </a:p>
          <a:p>
            <a:pPr marL="365760" lvl="1" indent="0">
              <a:buNone/>
            </a:pPr>
            <a:r>
              <a:rPr lang="en-US" altLang="ko-KR" sz="1800" dirty="0"/>
              <a:t>1. </a:t>
            </a:r>
            <a:r>
              <a:rPr lang="ko-KR" altLang="en-US" sz="1800" dirty="0"/>
              <a:t>개발자의 명시적 선택</a:t>
            </a:r>
            <a:endParaRPr lang="en-US" altLang="ko-KR" sz="1800" dirty="0"/>
          </a:p>
          <a:p>
            <a:pPr lvl="2"/>
            <a:r>
              <a:rPr lang="ko-KR" altLang="en-US" sz="1600" dirty="0"/>
              <a:t>서브 클래스 개발자가 슈퍼 클래스의 </a:t>
            </a:r>
            <a:r>
              <a:rPr lang="ko-KR" altLang="en-US" sz="1600" dirty="0" err="1"/>
              <a:t>생성자</a:t>
            </a:r>
            <a:r>
              <a:rPr lang="ko-KR" altLang="en-US" sz="1600" dirty="0"/>
              <a:t> 명시적 선택</a:t>
            </a:r>
            <a:endParaRPr lang="en-US" altLang="ko-KR" sz="1600" dirty="0"/>
          </a:p>
          <a:p>
            <a:pPr lvl="2"/>
            <a:r>
              <a:rPr lang="en-US" altLang="ko-KR" sz="1600" dirty="0"/>
              <a:t>super() </a:t>
            </a:r>
            <a:r>
              <a:rPr lang="ko-KR" altLang="en-US" sz="1600" dirty="0"/>
              <a:t>키워드를 이용하여 선택</a:t>
            </a:r>
            <a:endParaRPr lang="en-US" altLang="ko-KR" sz="1600" dirty="0"/>
          </a:p>
          <a:p>
            <a:pPr marL="365760" lvl="1" indent="0">
              <a:buNone/>
            </a:pPr>
            <a:r>
              <a:rPr lang="en-US" altLang="ko-KR" sz="1800" dirty="0"/>
              <a:t>2. </a:t>
            </a:r>
            <a:r>
              <a:rPr lang="ko-KR" altLang="en-US" sz="1800" dirty="0"/>
              <a:t>컴파일러가 </a:t>
            </a:r>
            <a:r>
              <a:rPr lang="ko-KR" altLang="en-US" sz="1800" dirty="0" err="1"/>
              <a:t>기본생성자</a:t>
            </a:r>
            <a:r>
              <a:rPr lang="ko-KR" altLang="en-US" sz="1800" dirty="0"/>
              <a:t> 선택</a:t>
            </a:r>
            <a:endParaRPr lang="en-US" altLang="ko-KR" sz="1800" dirty="0"/>
          </a:p>
          <a:p>
            <a:pPr lvl="2"/>
            <a:r>
              <a:rPr lang="ko-KR" altLang="en-US" sz="1600" dirty="0"/>
              <a:t>서브 클래스 개발자가 슈퍼 클래스의 </a:t>
            </a:r>
            <a:r>
              <a:rPr lang="ko-KR" altLang="en-US" sz="1600" dirty="0" err="1"/>
              <a:t>생성자를</a:t>
            </a:r>
            <a:r>
              <a:rPr lang="ko-KR" altLang="en-US" sz="1600" dirty="0"/>
              <a:t> 선택하지 않는 경우</a:t>
            </a:r>
            <a:endParaRPr lang="en-US" altLang="ko-KR" sz="1600" dirty="0"/>
          </a:p>
          <a:p>
            <a:pPr lvl="2"/>
            <a:r>
              <a:rPr lang="ko-KR" altLang="en-US" sz="1600" dirty="0"/>
              <a:t>컴파일러가 자동으로 슈퍼 클래스의 기본 </a:t>
            </a:r>
            <a:r>
              <a:rPr lang="ko-KR" altLang="en-US" sz="1600" dirty="0" err="1"/>
              <a:t>생성자</a:t>
            </a:r>
            <a:r>
              <a:rPr lang="ko-KR" altLang="en-US" sz="1600" dirty="0"/>
              <a:t> 선택</a:t>
            </a:r>
            <a:endParaRPr lang="en-US" altLang="ko-KR" sz="1600" dirty="0"/>
          </a:p>
          <a:p>
            <a:pPr marL="36576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92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222" y="1291480"/>
            <a:ext cx="5944146" cy="4755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143969" y="6123018"/>
            <a:ext cx="3599399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 err="1">
                <a:solidFill>
                  <a:schemeClr val="tx1"/>
                </a:solidFill>
              </a:rPr>
              <a:t>생성자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</a:p>
          <a:p>
            <a:r>
              <a:rPr lang="ko-KR" altLang="en-US" dirty="0" err="1">
                <a:solidFill>
                  <a:schemeClr val="tx1"/>
                </a:solidFill>
              </a:rPr>
              <a:t>생성자</a:t>
            </a:r>
            <a:r>
              <a:rPr lang="en-US" altLang="ko-KR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79512" y="228600"/>
            <a:ext cx="8964488" cy="680120"/>
          </a:xfrm>
          <a:prstGeom prst="rect">
            <a:avLst/>
          </a:prstGeom>
        </p:spPr>
        <p:txBody>
          <a:bodyPr vert="horz" anchor="ctr">
            <a:normAutofit fontScale="75000" lnSpcReduction="2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컴파일러에 의해 슈퍼 클래스의 기본 생성자가 묵시적 선택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83568" y="1397443"/>
            <a:ext cx="3227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70C0"/>
                </a:solidFill>
              </a:rPr>
              <a:t>개발자가 서브 클래스의 </a:t>
            </a:r>
            <a:r>
              <a:rPr lang="ko-KR" altLang="en-US" sz="1600" dirty="0" err="1">
                <a:solidFill>
                  <a:srgbClr val="0070C0"/>
                </a:solidFill>
              </a:rPr>
              <a:t>생성자에</a:t>
            </a:r>
            <a:r>
              <a:rPr lang="ko-KR" altLang="en-US" sz="1600" dirty="0">
                <a:solidFill>
                  <a:srgbClr val="0070C0"/>
                </a:solidFill>
              </a:rPr>
              <a:t> 대해 슈퍼 클래스의 </a:t>
            </a:r>
            <a:r>
              <a:rPr lang="ko-KR" altLang="en-US" sz="1600" dirty="0" err="1">
                <a:solidFill>
                  <a:srgbClr val="0070C0"/>
                </a:solidFill>
              </a:rPr>
              <a:t>생성자를</a:t>
            </a:r>
            <a:r>
              <a:rPr lang="ko-KR" altLang="en-US" sz="1600" dirty="0">
                <a:solidFill>
                  <a:srgbClr val="0070C0"/>
                </a:solidFill>
              </a:rPr>
              <a:t> 명시적으로 선택하지 않은 경우</a:t>
            </a:r>
          </a:p>
        </p:txBody>
      </p:sp>
    </p:spTree>
    <p:extLst>
      <p:ext uri="{BB962C8B-B14F-4D97-AF65-F5344CB8AC3E}">
        <p14:creationId xmlns:p14="http://schemas.microsoft.com/office/powerpoint/2010/main" val="2126998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슈퍼 클래스에 기본 생성자가 없어 오류 난 경우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628800"/>
            <a:ext cx="6004198" cy="47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79512" y="342900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오류 메시지</a:t>
            </a:r>
            <a:endParaRPr lang="en-US" altLang="ko-KR" sz="1400" dirty="0"/>
          </a:p>
          <a:p>
            <a:r>
              <a:rPr lang="en-US" altLang="ko-KR" sz="1400" dirty="0">
                <a:solidFill>
                  <a:srgbClr val="FF0000"/>
                </a:solidFill>
              </a:rPr>
              <a:t>"Implicit super constructor A() is undefined. Must explicitly invoke another constructor"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568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44439" y="6165304"/>
            <a:ext cx="1728192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 err="1">
                <a:solidFill>
                  <a:schemeClr val="tx1"/>
                </a:solidFill>
              </a:rPr>
              <a:t>생성자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</a:p>
          <a:p>
            <a:r>
              <a:rPr lang="ko-KR" altLang="en-US" dirty="0" err="1">
                <a:solidFill>
                  <a:schemeClr val="tx1"/>
                </a:solidFill>
              </a:rPr>
              <a:t>매개변수생성자</a:t>
            </a:r>
            <a:r>
              <a:rPr lang="en-US" altLang="ko-KR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 vert="horz" anchor="ctr">
            <a:normAutofit fontScale="75000" lnSpcReduction="2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서브 클래스의 매개 변수를 가진 </a:t>
            </a:r>
            <a:r>
              <a:rPr lang="ko-KR" altLang="en-US" dirty="0" err="1"/>
              <a:t>생성자에</a:t>
            </a:r>
            <a:r>
              <a:rPr lang="ko-KR" altLang="en-US" dirty="0"/>
              <a:t> 대해서도</a:t>
            </a:r>
            <a:r>
              <a:rPr lang="en-US" altLang="ko-KR" dirty="0"/>
              <a:t> </a:t>
            </a:r>
            <a:r>
              <a:rPr lang="ko-KR" altLang="en-US" dirty="0"/>
              <a:t>슈퍼 클래스의 기본 생성자가 자동 선택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283562"/>
            <a:ext cx="4104456" cy="5386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51520" y="1484784"/>
            <a:ext cx="3227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70C0"/>
                </a:solidFill>
              </a:rPr>
              <a:t>개발자가 서브 클래스의 </a:t>
            </a:r>
            <a:r>
              <a:rPr lang="ko-KR" altLang="en-US" sz="1600" dirty="0" err="1">
                <a:solidFill>
                  <a:srgbClr val="0070C0"/>
                </a:solidFill>
              </a:rPr>
              <a:t>생성자에</a:t>
            </a:r>
            <a:r>
              <a:rPr lang="ko-KR" altLang="en-US" sz="1600" dirty="0">
                <a:solidFill>
                  <a:srgbClr val="0070C0"/>
                </a:solidFill>
              </a:rPr>
              <a:t> 대해 슈퍼 클래스의 </a:t>
            </a:r>
            <a:r>
              <a:rPr lang="ko-KR" altLang="en-US" sz="1600" dirty="0" err="1">
                <a:solidFill>
                  <a:srgbClr val="0070C0"/>
                </a:solidFill>
              </a:rPr>
              <a:t>생성자를</a:t>
            </a:r>
            <a:r>
              <a:rPr lang="ko-KR" altLang="en-US" sz="1600" dirty="0">
                <a:solidFill>
                  <a:srgbClr val="0070C0"/>
                </a:solidFill>
              </a:rPr>
              <a:t> 명시적으로 선택하지 않은 경우</a:t>
            </a:r>
          </a:p>
        </p:txBody>
      </p:sp>
    </p:spTree>
    <p:extLst>
      <p:ext uri="{BB962C8B-B14F-4D97-AF65-F5344CB8AC3E}">
        <p14:creationId xmlns:p14="http://schemas.microsoft.com/office/powerpoint/2010/main" val="1920043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super()</a:t>
            </a:r>
            <a:r>
              <a:rPr lang="ko-KR" altLang="en-US" dirty="0"/>
              <a:t>로 슈퍼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명시적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super()</a:t>
            </a:r>
          </a:p>
          <a:p>
            <a:pPr lvl="1"/>
            <a:r>
              <a:rPr lang="ko-KR" altLang="en-US" dirty="0"/>
              <a:t>서브 클래스에서 명시적으로 슈퍼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선택 호출</a:t>
            </a:r>
            <a:endParaRPr lang="en-US" altLang="ko-KR" dirty="0"/>
          </a:p>
          <a:p>
            <a:pPr lvl="1"/>
            <a:r>
              <a:rPr lang="ko-KR" altLang="en-US" dirty="0"/>
              <a:t>사용 방식</a:t>
            </a:r>
            <a:endParaRPr lang="en-US" altLang="ko-KR" dirty="0"/>
          </a:p>
          <a:p>
            <a:pPr lvl="2"/>
            <a:r>
              <a:rPr lang="en-US" altLang="ko-KR" dirty="0"/>
              <a:t>super(parameter);</a:t>
            </a:r>
          </a:p>
          <a:p>
            <a:pPr lvl="2"/>
            <a:r>
              <a:rPr lang="ko-KR" altLang="en-US" dirty="0"/>
              <a:t>인자를 이용하여 슈퍼 클래스의 적당한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2"/>
            <a:r>
              <a:rPr lang="ko-KR" altLang="en-US" dirty="0"/>
              <a:t>반드시 서브 클래스 </a:t>
            </a:r>
            <a:r>
              <a:rPr lang="ko-KR" altLang="en-US" dirty="0" err="1"/>
              <a:t>생성자</a:t>
            </a:r>
            <a:r>
              <a:rPr lang="ko-KR" altLang="en-US" dirty="0"/>
              <a:t> 코드의 제일 첫 라인에 와야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86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55800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객체 지향 상속과 자바 상속 개념 이해</a:t>
            </a:r>
            <a:endParaRPr lang="en-US" altLang="ko-KR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클래스 상속 작성 및 객체 생성</a:t>
            </a:r>
            <a:endParaRPr lang="en-US" altLang="ko-KR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/>
              <a:t>protected </a:t>
            </a:r>
            <a:r>
              <a:rPr lang="ko-KR" altLang="en-US" dirty="0"/>
              <a:t>접근 지정</a:t>
            </a:r>
            <a:endParaRPr lang="en-US" altLang="ko-KR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상속 시 생성자의 실행 과정</a:t>
            </a:r>
            <a:endParaRPr lang="en-US" altLang="ko-KR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/>
              <a:t>업캐스팅과</a:t>
            </a:r>
            <a:r>
              <a:rPr lang="ko-KR" altLang="en-US" dirty="0"/>
              <a:t> </a:t>
            </a:r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연산자</a:t>
            </a:r>
            <a:endParaRPr lang="en-US" altLang="ko-KR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오버라이딩과</a:t>
            </a:r>
            <a:r>
              <a:rPr lang="ko-KR" altLang="en-US" dirty="0"/>
              <a:t> 동적 바인딩의 이해 및 활용</a:t>
            </a:r>
            <a:endParaRPr lang="en-US" altLang="ko-KR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추상 클래스</a:t>
            </a:r>
            <a:endParaRPr lang="en-US" altLang="ko-KR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인터페이스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8782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228600"/>
            <a:ext cx="9001000" cy="680120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super()</a:t>
            </a:r>
            <a:r>
              <a:rPr lang="ko-KR" altLang="en-US" sz="2400" dirty="0"/>
              <a:t>로 슈퍼 클래스의 </a:t>
            </a:r>
            <a:r>
              <a:rPr lang="ko-KR" altLang="en-US" sz="2400" dirty="0" err="1"/>
              <a:t>생성자를</a:t>
            </a:r>
            <a:r>
              <a:rPr lang="ko-KR" altLang="en-US" sz="2400" dirty="0"/>
              <a:t> 명시적으로 선택한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4295732" cy="5396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436096" y="6089378"/>
            <a:ext cx="1656184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매개변수생성자</a:t>
            </a:r>
            <a:r>
              <a:rPr lang="en-US" altLang="ko-KR" sz="1200" dirty="0"/>
              <a:t>A5</a:t>
            </a:r>
          </a:p>
          <a:p>
            <a:r>
              <a:rPr lang="ko-KR" altLang="en-US" sz="1200" dirty="0" err="1"/>
              <a:t>매개변수생성자</a:t>
            </a:r>
            <a:r>
              <a:rPr lang="en-US" altLang="ko-KR" sz="1200" dirty="0"/>
              <a:t>B5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6906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5-2 : super()</a:t>
            </a:r>
            <a:r>
              <a:rPr lang="ko-KR" altLang="en-US" dirty="0"/>
              <a:t>를 활용한 </a:t>
            </a:r>
            <a:r>
              <a:rPr lang="en-US" altLang="ko-KR" dirty="0" err="1"/>
              <a:t>ColorPoint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8160" y="1048132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1268760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super()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이용하여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ColorPoint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서브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Point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호출하는 예를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60" y="1988840"/>
            <a:ext cx="4104456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 // </a:t>
            </a:r>
            <a:r>
              <a:rPr lang="ko-KR" altLang="en-US" sz="1200" dirty="0"/>
              <a:t>한 점을 구성하는 </a:t>
            </a:r>
            <a:r>
              <a:rPr lang="en-US" altLang="ko-KR" sz="1200" dirty="0"/>
              <a:t>x, 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en-US" altLang="ko-KR" sz="1200" dirty="0"/>
              <a:t>	public Point()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0;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</a:t>
            </a:r>
            <a:r>
              <a:rPr lang="en-US" altLang="ko-KR" sz="1200" dirty="0"/>
              <a:t> </a:t>
            </a:r>
            <a:r>
              <a:rPr lang="en-US" altLang="ko-KR" sz="1200" b="1" dirty="0"/>
              <a:t>Point(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x,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y)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점의 좌표 출력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("(" + x + "," + y + ")");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 extends Point </a:t>
            </a:r>
            <a:r>
              <a:rPr lang="en-US" altLang="ko-KR" sz="1200" dirty="0"/>
              <a:t>{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private String color; // </a:t>
            </a:r>
            <a:r>
              <a:rPr lang="ko-KR" altLang="en-US" sz="1200" dirty="0"/>
              <a:t>점의 색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x,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y, String color)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super(x, y); </a:t>
            </a:r>
            <a:r>
              <a:rPr lang="en-US" altLang="ko-KR" sz="1200" dirty="0"/>
              <a:t>// Point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</a:t>
            </a:r>
            <a:r>
              <a:rPr lang="en-US" altLang="ko-KR" sz="1200" dirty="0"/>
              <a:t>Point(x, y)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this.color</a:t>
            </a:r>
            <a:r>
              <a:rPr lang="en-US" altLang="ko-KR" sz="1200" dirty="0"/>
              <a:t> = color;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showColorPoint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컬러 점의 좌표 출력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(color);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(); // Point </a:t>
            </a:r>
            <a:r>
              <a:rPr lang="ko-KR" altLang="en-US" sz="1200" dirty="0"/>
              <a:t>클래스의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932040" y="1988840"/>
            <a:ext cx="3816424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SuperEx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cp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(5, 6, "blue");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cp.showColorPoint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0" name="자유형 9"/>
          <p:cNvSpPr/>
          <p:nvPr/>
        </p:nvSpPr>
        <p:spPr>
          <a:xfrm>
            <a:off x="107503" y="3056965"/>
            <a:ext cx="864097" cy="2008094"/>
          </a:xfrm>
          <a:custGeom>
            <a:avLst/>
            <a:gdLst>
              <a:gd name="connsiteX0" fmla="*/ 1256100 w 1256100"/>
              <a:gd name="connsiteY0" fmla="*/ 2008094 h 2008094"/>
              <a:gd name="connsiteX1" fmla="*/ 1041 w 1256100"/>
              <a:gd name="connsiteY1" fmla="*/ 762000 h 2008094"/>
              <a:gd name="connsiteX2" fmla="*/ 1085770 w 1256100"/>
              <a:gd name="connsiteY2" fmla="*/ 0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6100" h="2008094">
                <a:moveTo>
                  <a:pt x="1256100" y="2008094"/>
                </a:moveTo>
                <a:cubicBezTo>
                  <a:pt x="642764" y="1552388"/>
                  <a:pt x="29429" y="1096682"/>
                  <a:pt x="1041" y="762000"/>
                </a:cubicBezTo>
                <a:cubicBezTo>
                  <a:pt x="-27347" y="427318"/>
                  <a:pt x="529211" y="213659"/>
                  <a:pt x="108577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948264" y="4116437"/>
            <a:ext cx="1584176" cy="510778"/>
          </a:xfrm>
          <a:prstGeom prst="wedgeRoundRectCallout">
            <a:avLst>
              <a:gd name="adj1" fmla="val -62863"/>
              <a:gd name="adj2" fmla="val -122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x=5, y=6,</a:t>
            </a:r>
          </a:p>
          <a:p>
            <a:r>
              <a:rPr lang="en-US" altLang="ko-KR" sz="1200" dirty="0"/>
              <a:t>color = "blue" </a:t>
            </a:r>
            <a:r>
              <a:rPr lang="ko-KR" altLang="en-US" sz="1200" dirty="0"/>
              <a:t>전달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07503" y="2555635"/>
            <a:ext cx="549682" cy="510778"/>
          </a:xfrm>
          <a:prstGeom prst="wedgeRoundRectCallout">
            <a:avLst>
              <a:gd name="adj1" fmla="val -8477"/>
              <a:gd name="adj2" fmla="val 1085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x=5,</a:t>
            </a:r>
          </a:p>
          <a:p>
            <a:r>
              <a:rPr lang="en-US" altLang="ko-KR" sz="1200" dirty="0"/>
              <a:t>y=6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932040" y="3356992"/>
            <a:ext cx="3816424" cy="276999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blue(5,6)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4067944" y="2661012"/>
            <a:ext cx="3024336" cy="2208148"/>
          </a:xfrm>
          <a:custGeom>
            <a:avLst/>
            <a:gdLst>
              <a:gd name="connsiteX0" fmla="*/ 2254928 w 2266454"/>
              <a:gd name="connsiteY0" fmla="*/ 0 h 2929631"/>
              <a:gd name="connsiteX1" fmla="*/ 1926455 w 2266454"/>
              <a:gd name="connsiteY1" fmla="*/ 2370338 h 2929631"/>
              <a:gd name="connsiteX2" fmla="*/ 0 w 2266454"/>
              <a:gd name="connsiteY2" fmla="*/ 2929631 h 29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6454" h="2929631">
                <a:moveTo>
                  <a:pt x="2254928" y="0"/>
                </a:moveTo>
                <a:cubicBezTo>
                  <a:pt x="2278602" y="941033"/>
                  <a:pt x="2302276" y="1882066"/>
                  <a:pt x="1926455" y="2370338"/>
                </a:cubicBezTo>
                <a:cubicBezTo>
                  <a:pt x="1550634" y="2858610"/>
                  <a:pt x="319596" y="2834936"/>
                  <a:pt x="0" y="2929631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106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업캐스팅</a:t>
            </a:r>
            <a:r>
              <a:rPr lang="ko-KR" altLang="en-US" dirty="0"/>
              <a:t> 개념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109986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0017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업캐스팅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 err="1"/>
              <a:t>업캐스팅</a:t>
            </a:r>
            <a:r>
              <a:rPr lang="en-US" altLang="ko-KR" sz="1800" dirty="0"/>
              <a:t>(</a:t>
            </a:r>
            <a:r>
              <a:rPr lang="en-US" altLang="ko-KR" sz="1800" dirty="0" err="1"/>
              <a:t>upcasting</a:t>
            </a:r>
            <a:r>
              <a:rPr lang="en-US" altLang="ko-KR" sz="1800" dirty="0"/>
              <a:t>)</a:t>
            </a:r>
          </a:p>
          <a:p>
            <a:pPr lvl="1"/>
            <a:r>
              <a:rPr lang="ko-KR" altLang="en-US" sz="1600" dirty="0"/>
              <a:t>서브 클래스의 </a:t>
            </a:r>
            <a:r>
              <a:rPr lang="ko-KR" altLang="en-US" sz="1600" dirty="0" err="1"/>
              <a:t>레퍼런스를</a:t>
            </a:r>
            <a:r>
              <a:rPr lang="ko-KR" altLang="en-US" sz="1600" dirty="0"/>
              <a:t> 슈퍼 클래스 </a:t>
            </a:r>
            <a:r>
              <a:rPr lang="ko-KR" altLang="en-US" sz="1600" dirty="0" err="1"/>
              <a:t>레퍼런스에</a:t>
            </a:r>
            <a:r>
              <a:rPr lang="ko-KR" altLang="en-US" sz="1600" dirty="0"/>
              <a:t> 대입</a:t>
            </a:r>
            <a:endParaRPr lang="en-US" altLang="ko-KR" sz="1600" dirty="0"/>
          </a:p>
          <a:p>
            <a:pPr lvl="1"/>
            <a:r>
              <a:rPr lang="ko-KR" altLang="en-US" sz="1600" dirty="0"/>
              <a:t>슈퍼 클래스 </a:t>
            </a:r>
            <a:r>
              <a:rPr lang="ko-KR" altLang="en-US" sz="1600" dirty="0" err="1"/>
              <a:t>레퍼런스로</a:t>
            </a:r>
            <a:r>
              <a:rPr lang="ko-KR" altLang="en-US" sz="1600" dirty="0"/>
              <a:t> 서브 클래스 </a:t>
            </a:r>
            <a:r>
              <a:rPr lang="ko-KR" altLang="en-US" sz="1400" dirty="0"/>
              <a:t>객체를 가리키게 되는 현상</a:t>
            </a:r>
            <a:endParaRPr lang="en-US" altLang="ko-KR" sz="1400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03648" y="4665534"/>
            <a:ext cx="3024336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class Person { }</a:t>
            </a:r>
          </a:p>
          <a:p>
            <a:r>
              <a:rPr lang="en-US" altLang="ko-KR" sz="1400" dirty="0"/>
              <a:t>class Student extends Person { }</a:t>
            </a:r>
          </a:p>
          <a:p>
            <a:endParaRPr lang="en-US" altLang="ko-KR" sz="1400" dirty="0"/>
          </a:p>
          <a:p>
            <a:r>
              <a:rPr lang="en-US" altLang="ko-KR" sz="1400" dirty="0"/>
              <a:t>Person p;</a:t>
            </a:r>
          </a:p>
          <a:p>
            <a:r>
              <a:rPr lang="en-US" altLang="ko-KR" sz="1400" dirty="0"/>
              <a:t>Student s = new Student();</a:t>
            </a:r>
          </a:p>
          <a:p>
            <a:r>
              <a:rPr lang="en-US" altLang="ko-KR" sz="1400" b="1" dirty="0"/>
              <a:t>p = s; // </a:t>
            </a:r>
            <a:r>
              <a:rPr lang="ko-KR" altLang="en-US" sz="1400" b="1" dirty="0" err="1"/>
              <a:t>업캐스팅</a:t>
            </a:r>
            <a:endParaRPr lang="ko-KR" altLang="en-US" sz="1400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05320"/>
            <a:ext cx="5184576" cy="190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444209" y="1916832"/>
            <a:ext cx="22138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0070C0"/>
                </a:solidFill>
              </a:rPr>
              <a:t>생물이 들어가는 박스에 </a:t>
            </a:r>
            <a:endParaRPr lang="en-US" altLang="ko-KR" sz="1100" dirty="0">
              <a:solidFill>
                <a:srgbClr val="0070C0"/>
              </a:solidFill>
            </a:endParaRPr>
          </a:p>
          <a:p>
            <a:r>
              <a:rPr lang="ko-KR" altLang="en-US" sz="1100" dirty="0">
                <a:solidFill>
                  <a:srgbClr val="0070C0"/>
                </a:solidFill>
              </a:rPr>
              <a:t>사람이나 코끼리를 넣어도 무방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444208" y="2472062"/>
            <a:ext cx="221384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0070C0"/>
                </a:solidFill>
              </a:rPr>
              <a:t>* </a:t>
            </a:r>
            <a:r>
              <a:rPr lang="ko-KR" altLang="en-US" sz="1100" b="1" dirty="0">
                <a:solidFill>
                  <a:srgbClr val="0070C0"/>
                </a:solidFill>
              </a:rPr>
              <a:t>사람이나 코끼리 모두 생물을 상속받았기 때문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274475" y="5131351"/>
            <a:ext cx="309634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p.grade</a:t>
            </a:r>
            <a:r>
              <a:rPr lang="en-US" altLang="ko-KR" sz="1400" dirty="0"/>
              <a:t> = "A"; // grade</a:t>
            </a:r>
            <a:r>
              <a:rPr lang="ko-KR" altLang="en-US" sz="1400" dirty="0"/>
              <a:t>는 </a:t>
            </a:r>
            <a:r>
              <a:rPr lang="en-US" altLang="ko-KR" sz="1400" dirty="0"/>
              <a:t>Person</a:t>
            </a:r>
            <a:r>
              <a:rPr lang="ko-KR" altLang="en-US" sz="1400" dirty="0"/>
              <a:t>의 </a:t>
            </a:r>
            <a:endParaRPr lang="en-US" altLang="ko-KR" sz="1400" dirty="0"/>
          </a:p>
          <a:p>
            <a:r>
              <a:rPr lang="en-US" altLang="ko-KR" sz="1400" dirty="0"/>
              <a:t>	     // </a:t>
            </a:r>
            <a:r>
              <a:rPr lang="ko-KR" altLang="en-US" sz="1400" dirty="0"/>
              <a:t>멤버가 아니므로 </a:t>
            </a:r>
            <a:endParaRPr lang="en-US" altLang="ko-KR" sz="1400" dirty="0"/>
          </a:p>
          <a:p>
            <a:r>
              <a:rPr lang="en-US" altLang="ko-KR" sz="1400" dirty="0"/>
              <a:t>	     // </a:t>
            </a:r>
            <a:r>
              <a:rPr lang="ko-KR" altLang="en-US" sz="1400" dirty="0"/>
              <a:t>컴파일 오류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67579" y="4618529"/>
            <a:ext cx="3325869" cy="523220"/>
            <a:chOff x="5267579" y="4618529"/>
            <a:chExt cx="3325869" cy="523220"/>
          </a:xfrm>
        </p:grpSpPr>
        <p:sp>
          <p:nvSpPr>
            <p:cNvPr id="6" name="직사각형 5"/>
            <p:cNvSpPr/>
            <p:nvPr/>
          </p:nvSpPr>
          <p:spPr>
            <a:xfrm>
              <a:off x="5267579" y="4618529"/>
              <a:ext cx="332586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HY나무L" panose="02030600000101010101" pitchFamily="18" charset="-127"/>
                  <a:ea typeface="HY나무L" panose="02030600000101010101" pitchFamily="18" charset="-127"/>
                </a:rPr>
                <a:t> 슈퍼클래스 </a:t>
              </a:r>
              <a:r>
                <a:rPr lang="ko-KR" altLang="en-US" sz="1400" dirty="0" err="1">
                  <a:latin typeface="HY나무L" panose="02030600000101010101" pitchFamily="18" charset="-127"/>
                  <a:ea typeface="HY나무L" panose="02030600000101010101" pitchFamily="18" charset="-127"/>
                </a:rPr>
                <a:t>레퍼런스로</a:t>
              </a:r>
              <a:r>
                <a:rPr lang="ko-KR" altLang="en-US" sz="1400" dirty="0">
                  <a:latin typeface="HY나무L" panose="02030600000101010101" pitchFamily="18" charset="-127"/>
                  <a:ea typeface="HY나무L" panose="02030600000101010101" pitchFamily="18" charset="-127"/>
                </a:rPr>
                <a:t> 객체 내의 슈퍼 클래스의 멤버만 접근 가능</a:t>
              </a:r>
              <a:endParaRPr lang="en-US" altLang="ko-KR" sz="1400" dirty="0">
                <a:latin typeface="HY나무L" panose="02030600000101010101" pitchFamily="18" charset="-127"/>
                <a:ea typeface="HY나무L" panose="02030600000101010101" pitchFamily="18" charset="-127"/>
              </a:endParaRPr>
            </a:p>
          </p:txBody>
        </p:sp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5838" y="4665534"/>
              <a:ext cx="118078" cy="118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623" y="5145762"/>
            <a:ext cx="293371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942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59283" y="29829"/>
            <a:ext cx="8153400" cy="752475"/>
          </a:xfrm>
        </p:spPr>
        <p:txBody>
          <a:bodyPr/>
          <a:lstStyle/>
          <a:p>
            <a:r>
              <a:rPr lang="ko-KR" altLang="en-US" dirty="0" err="1"/>
              <a:t>업캐스팅</a:t>
            </a:r>
            <a:r>
              <a:rPr lang="ko-KR" altLang="en-US" dirty="0"/>
              <a:t> 사례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4875" y="836713"/>
            <a:ext cx="4111108" cy="71096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/>
              <a:t>class 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Person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String name;</a:t>
            </a:r>
          </a:p>
          <a:p>
            <a:pPr defTabSz="180000"/>
            <a:r>
              <a:rPr lang="en-US" altLang="ko-KR" sz="1200" dirty="0"/>
              <a:t>	String id;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Person(String name)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this.name = name;</a:t>
            </a:r>
          </a:p>
          <a:p>
            <a:pPr defTabSz="180000"/>
            <a:r>
              <a:rPr lang="en-US" altLang="ko-KR" sz="1200" dirty="0"/>
              <a:t>	 }</a:t>
            </a:r>
          </a:p>
          <a:p>
            <a:pPr defTabSz="180000"/>
            <a:r>
              <a:rPr lang="en-US" altLang="ko-KR" sz="1200" dirty="0"/>
              <a:t>	void hello() {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Student extends Person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String grade;</a:t>
            </a:r>
          </a:p>
          <a:p>
            <a:pPr defTabSz="180000"/>
            <a:r>
              <a:rPr lang="en-US" altLang="ko-KR" sz="1200" dirty="0"/>
              <a:t>	String department;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Student(String name) {</a:t>
            </a:r>
          </a:p>
          <a:p>
            <a:pPr defTabSz="180000"/>
            <a:r>
              <a:rPr lang="en-US" altLang="ko-KR" sz="1200" dirty="0"/>
              <a:t>		super(name);</a:t>
            </a:r>
          </a:p>
          <a:p>
            <a:pPr defTabSz="180000"/>
            <a:r>
              <a:rPr lang="en-US" altLang="ko-KR" sz="1200" dirty="0"/>
              <a:t>	 }</a:t>
            </a:r>
          </a:p>
          <a:p>
            <a:pPr defTabSz="180000"/>
            <a:r>
              <a:rPr lang="en-US" altLang="ko-KR" sz="1200" dirty="0"/>
              <a:t>@override</a:t>
            </a:r>
          </a:p>
          <a:p>
            <a:pPr defTabSz="180000"/>
            <a:r>
              <a:rPr lang="en-US" altLang="ko-KR" sz="1200" dirty="0"/>
              <a:t>Void hello() {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hello2() {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UpcastingEx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Person  p;</a:t>
            </a:r>
          </a:p>
          <a:p>
            <a:pPr defTabSz="180000"/>
            <a:r>
              <a:rPr lang="en-US" altLang="ko-KR" sz="1200" dirty="0">
                <a:solidFill>
                  <a:srgbClr val="FF0000"/>
                </a:solidFill>
              </a:rPr>
              <a:t>		</a:t>
            </a:r>
            <a:r>
              <a:rPr lang="en-US" altLang="ko-KR" sz="1200" b="1" dirty="0"/>
              <a:t>Student s = new Student(</a:t>
            </a:r>
            <a:r>
              <a:rPr lang="en-US" altLang="ko-KR" sz="1200" dirty="0"/>
              <a:t>"</a:t>
            </a:r>
            <a:r>
              <a:rPr lang="ko-KR" altLang="en-US" sz="1200" b="1" dirty="0"/>
              <a:t>이재문</a:t>
            </a:r>
            <a:r>
              <a:rPr lang="en-US" altLang="ko-KR" sz="1200" dirty="0"/>
              <a:t>"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p = s; // </a:t>
            </a:r>
            <a:r>
              <a:rPr lang="ko-KR" altLang="en-US" sz="1200" b="1" dirty="0" err="1"/>
              <a:t>업캐스팅</a:t>
            </a:r>
            <a:r>
              <a:rPr lang="ko-KR" altLang="en-US" sz="1200" b="1" dirty="0"/>
              <a:t> 발생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(p.name); // </a:t>
            </a:r>
            <a:r>
              <a:rPr lang="ko-KR" altLang="en-US" sz="1200" dirty="0"/>
              <a:t>오류 없음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strike="sngStrike" dirty="0" err="1"/>
              <a:t>p.grade</a:t>
            </a:r>
            <a:r>
              <a:rPr lang="en-US" altLang="ko-KR" sz="1200" b="1" strike="sngStrike" dirty="0"/>
              <a:t> = "A"; </a:t>
            </a:r>
            <a:r>
              <a:rPr lang="en-US" altLang="ko-KR" sz="1200" b="1" dirty="0"/>
              <a:t>// </a:t>
            </a:r>
            <a:r>
              <a:rPr lang="ko-KR" altLang="en-US" sz="1200" b="1" dirty="0"/>
              <a:t>컴파일 오류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strike="sngStrike" dirty="0" err="1"/>
              <a:t>p.department</a:t>
            </a:r>
            <a:r>
              <a:rPr lang="en-US" altLang="ko-KR" sz="1200" b="1" strike="sngStrike" dirty="0"/>
              <a:t> = "Com"; </a:t>
            </a:r>
            <a:r>
              <a:rPr lang="en-US" altLang="ko-KR" sz="1200" b="1" dirty="0"/>
              <a:t>// </a:t>
            </a:r>
            <a:r>
              <a:rPr lang="ko-KR" altLang="en-US" sz="1200" b="1" dirty="0"/>
              <a:t>컴파일 오류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630117" y="6169205"/>
            <a:ext cx="649789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이재문</a:t>
            </a:r>
            <a:endParaRPr lang="en-US" altLang="ko-KR" sz="1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117" y="836712"/>
            <a:ext cx="4247079" cy="362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" y="5705220"/>
            <a:ext cx="293371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738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다운캐스팅</a:t>
            </a:r>
          </a:p>
        </p:txBody>
      </p:sp>
      <p:sp>
        <p:nvSpPr>
          <p:cNvPr id="20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다운캐스팅</a:t>
            </a:r>
            <a:r>
              <a:rPr lang="en-US" altLang="ko-KR" dirty="0"/>
              <a:t>(</a:t>
            </a:r>
            <a:r>
              <a:rPr lang="en-US" altLang="ko-KR" dirty="0" err="1"/>
              <a:t>downcasting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슈퍼 클래스 </a:t>
            </a:r>
            <a:r>
              <a:rPr lang="ko-KR" altLang="en-US" dirty="0" err="1"/>
              <a:t>레퍼런스를</a:t>
            </a:r>
            <a:r>
              <a:rPr lang="ko-KR" altLang="en-US" dirty="0"/>
              <a:t> 서브 클래스 </a:t>
            </a:r>
            <a:r>
              <a:rPr lang="ko-KR" altLang="en-US" dirty="0" err="1"/>
              <a:t>레퍼런스에</a:t>
            </a:r>
            <a:r>
              <a:rPr lang="ko-KR" altLang="en-US" dirty="0"/>
              <a:t> 대입</a:t>
            </a:r>
            <a:endParaRPr lang="en-US" altLang="ko-KR" dirty="0"/>
          </a:p>
          <a:p>
            <a:pPr lvl="1"/>
            <a:r>
              <a:rPr lang="ko-KR" altLang="en-US" dirty="0" err="1"/>
              <a:t>업캐스팅된</a:t>
            </a:r>
            <a:r>
              <a:rPr lang="ko-KR" altLang="en-US" dirty="0"/>
              <a:t> 것을 </a:t>
            </a:r>
            <a:r>
              <a:rPr lang="ko-KR" altLang="en-US" b="1" dirty="0">
                <a:solidFill>
                  <a:srgbClr val="FF0000"/>
                </a:solidFill>
              </a:rPr>
              <a:t>다시 원래대로 되돌리는 것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반드시 명시적 타입 변환 지정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432723" y="3212976"/>
            <a:ext cx="604867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class Person { }</a:t>
            </a:r>
          </a:p>
          <a:p>
            <a:r>
              <a:rPr lang="en-US" altLang="ko-KR" sz="1400" dirty="0"/>
              <a:t>class Student extends Person { }</a:t>
            </a:r>
          </a:p>
          <a:p>
            <a:endParaRPr lang="en-US" altLang="ko-KR" sz="1400" dirty="0"/>
          </a:p>
          <a:p>
            <a:r>
              <a:rPr lang="en-US" altLang="ko-KR" sz="1400" dirty="0"/>
              <a:t>Person p = new Student("</a:t>
            </a:r>
            <a:r>
              <a:rPr lang="ko-KR" altLang="en-US" sz="1400" dirty="0"/>
              <a:t>이재문</a:t>
            </a:r>
            <a:r>
              <a:rPr lang="en-US" altLang="ko-KR" sz="1400" dirty="0"/>
              <a:t>"); // </a:t>
            </a:r>
            <a:r>
              <a:rPr lang="ko-KR" altLang="en-US" sz="1400" dirty="0" err="1"/>
              <a:t>업캐스팅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Student s = (Student)p; // </a:t>
            </a:r>
            <a:r>
              <a:rPr lang="ko-KR" altLang="en-US" sz="1400" b="1" dirty="0"/>
              <a:t>다운캐스팅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강제타입변환</a:t>
            </a:r>
          </a:p>
        </p:txBody>
      </p:sp>
    </p:spTree>
    <p:extLst>
      <p:ext uri="{BB962C8B-B14F-4D97-AF65-F5344CB8AC3E}">
        <p14:creationId xmlns:p14="http://schemas.microsoft.com/office/powerpoint/2010/main" val="702725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다운캐스팅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2339881"/>
            <a:ext cx="4824536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DowncastingEx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Person p = new Student("</a:t>
            </a:r>
            <a:r>
              <a:rPr lang="ko-KR" altLang="en-US" sz="1400" dirty="0"/>
              <a:t>이재문</a:t>
            </a:r>
            <a:r>
              <a:rPr lang="en-US" altLang="ko-KR" sz="1400" dirty="0"/>
              <a:t>"); 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	Student s;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s = (Student)p; // </a:t>
            </a:r>
            <a:r>
              <a:rPr lang="ko-KR" altLang="en-US" sz="1400" b="1" dirty="0"/>
              <a:t>다운캐스팅</a:t>
            </a:r>
            <a:endParaRPr lang="en-US" altLang="ko-KR" sz="1400" b="1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(s.name); // </a:t>
            </a:r>
            <a:r>
              <a:rPr lang="ko-KR" altLang="en-US" sz="1400" dirty="0"/>
              <a:t>오류 없음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s.grade</a:t>
            </a:r>
            <a:r>
              <a:rPr lang="en-US" altLang="ko-KR" sz="1400" dirty="0"/>
              <a:t> = "A"; // </a:t>
            </a:r>
            <a:r>
              <a:rPr lang="ko-KR" altLang="en-US" sz="1400" dirty="0"/>
              <a:t>오류 없음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358" y="1700808"/>
            <a:ext cx="3001954" cy="323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4950232"/>
            <a:ext cx="4824536" cy="276999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이재문</a:t>
            </a:r>
          </a:p>
        </p:txBody>
      </p:sp>
    </p:spTree>
    <p:extLst>
      <p:ext uri="{BB962C8B-B14F-4D97-AF65-F5344CB8AC3E}">
        <p14:creationId xmlns:p14="http://schemas.microsoft.com/office/powerpoint/2010/main" val="870225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68960"/>
            <a:ext cx="5472608" cy="2205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업캐스팅</a:t>
            </a:r>
            <a:r>
              <a:rPr lang="ko-KR" altLang="en-US" dirty="0"/>
              <a:t> </a:t>
            </a:r>
            <a:r>
              <a:rPr lang="ko-KR" altLang="en-US" dirty="0" err="1"/>
              <a:t>레퍼런스로</a:t>
            </a:r>
            <a:r>
              <a:rPr lang="ko-KR" altLang="en-US" dirty="0"/>
              <a:t> 객체 구별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664296"/>
          </a:xfrm>
        </p:spPr>
        <p:txBody>
          <a:bodyPr>
            <a:normAutofit/>
          </a:bodyPr>
          <a:lstStyle/>
          <a:p>
            <a:r>
              <a:rPr lang="ko-KR" altLang="en-US" sz="1600" dirty="0" err="1"/>
              <a:t>업캐스팅된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레퍼런스로는</a:t>
            </a:r>
            <a:r>
              <a:rPr lang="ko-KR" altLang="en-US" sz="1600" dirty="0"/>
              <a:t> 객체의 실제 타입을 구분하기 어려움</a:t>
            </a:r>
            <a:endParaRPr lang="en-US" altLang="ko-KR" sz="1600" dirty="0"/>
          </a:p>
          <a:p>
            <a:pPr lvl="1"/>
            <a:r>
              <a:rPr lang="ko-KR" altLang="en-US" sz="1400" dirty="0"/>
              <a:t>슈퍼 클래스는 여러 서브 클래스에 상속되기 때문</a:t>
            </a:r>
            <a:endParaRPr lang="en-US" altLang="ko-KR" sz="1400" dirty="0"/>
          </a:p>
          <a:p>
            <a:endParaRPr lang="en-US" altLang="ko-KR" sz="2000" dirty="0"/>
          </a:p>
          <a:p>
            <a:pPr lvl="1"/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ko-KR" altLang="en-US" sz="1400" dirty="0"/>
              <a:t>아래의 클래스 계층 구조에서</a:t>
            </a:r>
            <a:r>
              <a:rPr lang="en-US" altLang="ko-KR" sz="1400" dirty="0"/>
              <a:t>, p</a:t>
            </a:r>
            <a:r>
              <a:rPr lang="ko-KR" altLang="en-US" sz="1400" dirty="0"/>
              <a:t>가 가리키는 객체가 </a:t>
            </a:r>
            <a:r>
              <a:rPr lang="en-US" altLang="ko-KR" sz="1400" dirty="0"/>
              <a:t>Person </a:t>
            </a:r>
            <a:r>
              <a:rPr lang="ko-KR" altLang="en-US" sz="1400" dirty="0"/>
              <a:t>객체인지</a:t>
            </a:r>
            <a:r>
              <a:rPr lang="en-US" altLang="ko-KR" sz="1400" dirty="0"/>
              <a:t>, Student </a:t>
            </a:r>
            <a:r>
              <a:rPr lang="ko-KR" altLang="en-US" sz="1400" dirty="0"/>
              <a:t>객체인지</a:t>
            </a:r>
            <a:r>
              <a:rPr lang="en-US" altLang="ko-KR" sz="1400" dirty="0"/>
              <a:t>, Professor </a:t>
            </a:r>
            <a:r>
              <a:rPr lang="ko-KR" altLang="en-US" sz="1400" dirty="0"/>
              <a:t>객체인지 구분하기 어려움</a:t>
            </a:r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70904" y="3078295"/>
            <a:ext cx="297331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Person p = new Person();</a:t>
            </a:r>
          </a:p>
          <a:p>
            <a:r>
              <a:rPr lang="en-US" altLang="ko-KR" sz="1200" dirty="0"/>
              <a:t>Person p = new Student(); // </a:t>
            </a:r>
            <a:r>
              <a:rPr lang="ko-KR" altLang="en-US" sz="1200" dirty="0" err="1"/>
              <a:t>업캐스팅</a:t>
            </a:r>
            <a:endParaRPr lang="en-US" altLang="ko-KR" sz="1200" dirty="0"/>
          </a:p>
          <a:p>
            <a:r>
              <a:rPr lang="en-US" altLang="ko-KR" sz="1200" dirty="0"/>
              <a:t>Person p = new Professor(); // </a:t>
            </a:r>
            <a:r>
              <a:rPr lang="ko-KR" altLang="en-US" sz="1200" dirty="0" err="1"/>
              <a:t>업캐스팅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619672" y="5384495"/>
            <a:ext cx="173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샘플 클래스 계층 구조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60571" y="3726332"/>
            <a:ext cx="25939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Person </a:t>
            </a:r>
            <a:r>
              <a:rPr lang="ko-KR" altLang="en-US" sz="1100" dirty="0"/>
              <a:t>타입의 </a:t>
            </a:r>
            <a:r>
              <a:rPr lang="ko-KR" altLang="en-US" sz="1100" dirty="0" err="1"/>
              <a:t>레퍼런스</a:t>
            </a:r>
            <a:r>
              <a:rPr lang="ko-KR" altLang="en-US" sz="1100" dirty="0"/>
              <a:t> </a:t>
            </a:r>
            <a:r>
              <a:rPr lang="en-US" altLang="ko-KR" sz="1100" dirty="0"/>
              <a:t>p</a:t>
            </a:r>
            <a:r>
              <a:rPr lang="ko-KR" altLang="en-US" sz="1100" dirty="0"/>
              <a:t>로 </a:t>
            </a:r>
            <a:r>
              <a:rPr lang="ko-KR" altLang="en-US" sz="1100" dirty="0" err="1"/>
              <a:t>업캐스팅</a:t>
            </a:r>
            <a:endParaRPr lang="ko-KR" altLang="en-US" sz="1100" dirty="0"/>
          </a:p>
        </p:txBody>
      </p:sp>
      <p:grpSp>
        <p:nvGrpSpPr>
          <p:cNvPr id="1024" name="그룹 1023"/>
          <p:cNvGrpSpPr/>
          <p:nvPr/>
        </p:nvGrpSpPr>
        <p:grpSpPr>
          <a:xfrm>
            <a:off x="5770904" y="4502437"/>
            <a:ext cx="2520280" cy="1105575"/>
            <a:chOff x="5842912" y="5120768"/>
            <a:chExt cx="2520280" cy="1105575"/>
          </a:xfrm>
        </p:grpSpPr>
        <p:sp>
          <p:nvSpPr>
            <p:cNvPr id="14" name="TextBox 13"/>
            <p:cNvSpPr txBox="1"/>
            <p:nvPr/>
          </p:nvSpPr>
          <p:spPr>
            <a:xfrm>
              <a:off x="5842912" y="5458320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</a:t>
              </a:r>
              <a:endParaRPr lang="ko-KR" altLang="en-US" dirty="0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6177558" y="5474002"/>
              <a:ext cx="576064" cy="369332"/>
              <a:chOff x="6228184" y="5805264"/>
              <a:chExt cx="576064" cy="369332"/>
            </a:xfrm>
          </p:grpSpPr>
          <p:sp>
            <p:nvSpPr>
              <p:cNvPr id="17" name="TextBox 16"/>
              <p:cNvSpPr txBox="1"/>
              <p:nvPr/>
            </p:nvSpPr>
            <p:spPr>
              <a:xfrm flipH="1">
                <a:off x="6264188" y="5805264"/>
                <a:ext cx="54006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ym typeface="Wingdings"/>
                  </a:rPr>
                  <a:t></a:t>
                </a:r>
                <a:endParaRPr lang="ko-KR" altLang="en-US" dirty="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6228184" y="5872483"/>
                <a:ext cx="360040" cy="23719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모서리가 둥근 직사각형 19"/>
            <p:cNvSpPr/>
            <p:nvPr/>
          </p:nvSpPr>
          <p:spPr>
            <a:xfrm>
              <a:off x="7211064" y="5120768"/>
              <a:ext cx="1152128" cy="28324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solidFill>
                    <a:schemeClr val="tx1"/>
                  </a:solidFill>
                </a:rPr>
                <a:t>Person </a:t>
              </a:r>
              <a:r>
                <a:rPr lang="ko-KR" altLang="en-US" sz="1100" dirty="0">
                  <a:solidFill>
                    <a:schemeClr val="tx1"/>
                  </a:solidFill>
                </a:rPr>
                <a:t>객체</a:t>
              </a: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7211064" y="5552816"/>
              <a:ext cx="1152128" cy="28324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Student </a:t>
              </a:r>
              <a:r>
                <a:rPr lang="ko-KR" altLang="en-US" sz="1100" dirty="0">
                  <a:solidFill>
                    <a:schemeClr val="tx1"/>
                  </a:solidFill>
                </a:rPr>
                <a:t>객체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7211064" y="5943100"/>
              <a:ext cx="1152128" cy="28324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Professor </a:t>
              </a:r>
              <a:r>
                <a:rPr lang="ko-KR" altLang="en-US" sz="1100" dirty="0">
                  <a:solidFill>
                    <a:schemeClr val="tx1"/>
                  </a:solidFill>
                </a:rPr>
                <a:t>객체</a:t>
              </a:r>
            </a:p>
          </p:txBody>
        </p:sp>
        <p:cxnSp>
          <p:nvCxnSpPr>
            <p:cNvPr id="24" name="직선 화살표 연결선 23"/>
            <p:cNvCxnSpPr>
              <a:endCxn id="20" idx="1"/>
            </p:cNvCxnSpPr>
            <p:nvPr/>
          </p:nvCxnSpPr>
          <p:spPr>
            <a:xfrm flipV="1">
              <a:off x="6357578" y="5262390"/>
              <a:ext cx="853486" cy="396278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endCxn id="22" idx="1"/>
            </p:cNvCxnSpPr>
            <p:nvPr/>
          </p:nvCxnSpPr>
          <p:spPr>
            <a:xfrm>
              <a:off x="6357578" y="5659820"/>
              <a:ext cx="853486" cy="34618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endCxn id="23" idx="1"/>
            </p:cNvCxnSpPr>
            <p:nvPr/>
          </p:nvCxnSpPr>
          <p:spPr>
            <a:xfrm>
              <a:off x="6357578" y="5677129"/>
              <a:ext cx="853486" cy="407593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639089" y="5402885"/>
              <a:ext cx="3962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FF0000"/>
                  </a:solidFill>
                </a:rPr>
                <a:t>?</a:t>
              </a:r>
              <a:endParaRPr lang="ko-KR" altLang="en-US" sz="3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25" name="직사각형 1024"/>
          <p:cNvSpPr/>
          <p:nvPr/>
        </p:nvSpPr>
        <p:spPr>
          <a:xfrm>
            <a:off x="5925851" y="5741574"/>
            <a:ext cx="25098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p</a:t>
            </a:r>
            <a:r>
              <a:rPr lang="ko-KR" altLang="en-US" sz="1050" dirty="0"/>
              <a:t>가 가리키는 객체가</a:t>
            </a:r>
            <a:endParaRPr lang="en-US" altLang="ko-KR" sz="1050" dirty="0"/>
          </a:p>
          <a:p>
            <a:r>
              <a:rPr lang="en-US" altLang="ko-KR" sz="1050" dirty="0"/>
              <a:t>Person </a:t>
            </a:r>
            <a:r>
              <a:rPr lang="ko-KR" altLang="en-US" sz="1050" dirty="0"/>
              <a:t>객체인지</a:t>
            </a:r>
            <a:r>
              <a:rPr lang="en-US" altLang="ko-KR" sz="1050" dirty="0"/>
              <a:t>, Student </a:t>
            </a:r>
            <a:r>
              <a:rPr lang="ko-KR" altLang="en-US" sz="1050" dirty="0"/>
              <a:t>객체인지</a:t>
            </a:r>
            <a:r>
              <a:rPr lang="en-US" altLang="ko-KR" sz="1050" dirty="0"/>
              <a:t>, </a:t>
            </a:r>
          </a:p>
          <a:p>
            <a:r>
              <a:rPr lang="en-US" altLang="ko-KR" sz="1050" dirty="0"/>
              <a:t>Professor </a:t>
            </a:r>
            <a:r>
              <a:rPr lang="ko-KR" altLang="en-US" sz="1050" dirty="0"/>
              <a:t>객체인지 구분하기 어려움</a:t>
            </a:r>
          </a:p>
        </p:txBody>
      </p:sp>
      <p:sp>
        <p:nvSpPr>
          <p:cNvPr id="1027" name="직사각형 1026"/>
          <p:cNvSpPr/>
          <p:nvPr/>
        </p:nvSpPr>
        <p:spPr>
          <a:xfrm>
            <a:off x="6963344" y="4302430"/>
            <a:ext cx="1472372" cy="1439143"/>
          </a:xfrm>
          <a:prstGeom prst="rect">
            <a:avLst/>
          </a:prstGeom>
          <a:solidFill>
            <a:srgbClr val="7F7F7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542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연산자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/>
              <a:t>instanceof</a:t>
            </a:r>
            <a:r>
              <a:rPr lang="en-US" altLang="ko-KR" sz="2000" dirty="0"/>
              <a:t> </a:t>
            </a:r>
            <a:r>
              <a:rPr lang="ko-KR" altLang="en-US" sz="2000" dirty="0"/>
              <a:t>연산자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instanceof</a:t>
            </a:r>
            <a:r>
              <a:rPr lang="en-US" altLang="ko-KR" sz="1800" dirty="0"/>
              <a:t> </a:t>
            </a:r>
            <a:r>
              <a:rPr lang="ko-KR" altLang="en-US" sz="1800" dirty="0"/>
              <a:t>연산자</a:t>
            </a:r>
            <a:endParaRPr lang="en-US" altLang="ko-KR" sz="1800" dirty="0"/>
          </a:p>
          <a:p>
            <a:pPr lvl="2"/>
            <a:r>
              <a:rPr lang="ko-KR" altLang="en-US" sz="1600" dirty="0" err="1"/>
              <a:t>레퍼런스가</a:t>
            </a:r>
            <a:r>
              <a:rPr lang="ko-KR" altLang="en-US" sz="1600" dirty="0"/>
              <a:t> 가리키는 객체의 타입 식별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1"/>
            <a:r>
              <a:rPr lang="en-US" altLang="ko-KR" sz="1800" dirty="0" err="1"/>
              <a:t>instanceof</a:t>
            </a:r>
            <a:r>
              <a:rPr lang="en-US" altLang="ko-KR" sz="1800" dirty="0"/>
              <a:t> </a:t>
            </a:r>
            <a:r>
              <a:rPr lang="ko-KR" altLang="en-US" sz="1800" dirty="0"/>
              <a:t>연산자 사용 사례</a:t>
            </a: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55641" y="2492896"/>
            <a:ext cx="38164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객체레퍼런스</a:t>
            </a:r>
            <a:r>
              <a:rPr lang="ko-KR" altLang="en-US" sz="1400" dirty="0"/>
              <a:t> </a:t>
            </a:r>
            <a:r>
              <a:rPr lang="en-US" altLang="ko-KR" sz="1400" b="1" dirty="0" err="1"/>
              <a:t>instanceof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클래스타입</a:t>
            </a:r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5516081" y="2523673"/>
            <a:ext cx="2531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연산의 결과 </a:t>
            </a:r>
            <a:r>
              <a:rPr lang="en-US" altLang="ko-KR" sz="1200" dirty="0"/>
              <a:t>: true/false</a:t>
            </a:r>
            <a:r>
              <a:rPr lang="ko-KR" altLang="en-US" sz="1200" dirty="0"/>
              <a:t>의 불린 값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94815" y="3717032"/>
            <a:ext cx="640871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Person p = new Professor();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if(p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Person) 	// </a:t>
            </a:r>
            <a:r>
              <a:rPr lang="en-US" altLang="ko-KR" sz="1400" b="1" dirty="0"/>
              <a:t>true</a:t>
            </a:r>
          </a:p>
          <a:p>
            <a:r>
              <a:rPr lang="en-US" altLang="ko-KR" sz="1400" dirty="0"/>
              <a:t>if(p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Student) 	// false. Student</a:t>
            </a:r>
            <a:r>
              <a:rPr lang="ko-KR" altLang="en-US" sz="1400" dirty="0"/>
              <a:t>를 상속받지 않기 때문</a:t>
            </a:r>
          </a:p>
          <a:p>
            <a:r>
              <a:rPr lang="en-US" altLang="ko-KR" sz="1400" dirty="0"/>
              <a:t>if(p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Researcher) 	// </a:t>
            </a:r>
            <a:r>
              <a:rPr lang="en-US" altLang="ko-KR" sz="1400" b="1" dirty="0"/>
              <a:t>true</a:t>
            </a:r>
          </a:p>
          <a:p>
            <a:r>
              <a:rPr lang="en-US" altLang="ko-KR" sz="1400" dirty="0"/>
              <a:t>if(p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Professor) 	// </a:t>
            </a:r>
            <a:r>
              <a:rPr lang="en-US" altLang="ko-KR" sz="1400" b="1" dirty="0"/>
              <a:t>true</a:t>
            </a:r>
            <a:endParaRPr lang="ko-KR" altLang="en-US" sz="1400" b="1" dirty="0"/>
          </a:p>
        </p:txBody>
      </p:sp>
      <p:sp>
        <p:nvSpPr>
          <p:cNvPr id="10" name="직사각형 9"/>
          <p:cNvSpPr/>
          <p:nvPr/>
        </p:nvSpPr>
        <p:spPr>
          <a:xfrm>
            <a:off x="1495142" y="5297343"/>
            <a:ext cx="6408379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if("java"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String) 	// </a:t>
            </a:r>
            <a:r>
              <a:rPr lang="en-US" altLang="ko-KR" sz="1400" b="1" dirty="0"/>
              <a:t>true</a:t>
            </a:r>
            <a:endParaRPr lang="ko-KR" altLang="en-US" sz="1400" b="1" dirty="0"/>
          </a:p>
        </p:txBody>
      </p:sp>
      <p:sp>
        <p:nvSpPr>
          <p:cNvPr id="11" name="직사각형 10"/>
          <p:cNvSpPr/>
          <p:nvPr/>
        </p:nvSpPr>
        <p:spPr>
          <a:xfrm>
            <a:off x="1480995" y="5729391"/>
            <a:ext cx="642278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if(3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</a:t>
            </a:r>
            <a:r>
              <a:rPr lang="en-US" altLang="ko-KR" sz="1400" b="1" strike="sngStrike" dirty="0" err="1"/>
              <a:t>int</a:t>
            </a:r>
            <a:r>
              <a:rPr lang="en-US" altLang="ko-KR" sz="1400" dirty="0"/>
              <a:t>) // </a:t>
            </a:r>
            <a:r>
              <a:rPr lang="ko-KR" altLang="en-US" sz="1400" dirty="0"/>
              <a:t>문법 오류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instanceof</a:t>
            </a:r>
            <a:r>
              <a:rPr lang="ko-KR" altLang="en-US" sz="1400" dirty="0"/>
              <a:t>는 객체에 대한 </a:t>
            </a:r>
            <a:r>
              <a:rPr lang="ko-KR" altLang="en-US" sz="1400" dirty="0" err="1"/>
              <a:t>레퍼런스에만</a:t>
            </a:r>
            <a:r>
              <a:rPr lang="ko-KR" altLang="en-US" sz="1400" dirty="0"/>
              <a:t> 사용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757549"/>
            <a:ext cx="293371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427984" y="3356992"/>
            <a:ext cx="3938991" cy="510778"/>
          </a:xfrm>
          <a:prstGeom prst="wedgeRoundRectCallout">
            <a:avLst>
              <a:gd name="adj1" fmla="val -64651"/>
              <a:gd name="adj2" fmla="val 520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new Professor() </a:t>
            </a:r>
            <a:r>
              <a:rPr lang="ko-KR" altLang="en-US" sz="1200" dirty="0"/>
              <a:t>객체는 </a:t>
            </a:r>
            <a:r>
              <a:rPr lang="en-US" altLang="ko-KR" sz="1200" dirty="0"/>
              <a:t>Professor </a:t>
            </a:r>
            <a:r>
              <a:rPr lang="ko-KR" altLang="en-US" sz="1200" dirty="0"/>
              <a:t>타입이면서</a:t>
            </a:r>
            <a:r>
              <a:rPr lang="en-US" altLang="ko-KR" sz="1200" dirty="0"/>
              <a:t>, </a:t>
            </a:r>
            <a:r>
              <a:rPr lang="ko-KR" altLang="en-US" sz="1200" dirty="0"/>
              <a:t>동시에 </a:t>
            </a:r>
            <a:endParaRPr lang="en-US" altLang="ko-KR" sz="1200" dirty="0"/>
          </a:p>
          <a:p>
            <a:r>
              <a:rPr lang="en-US" altLang="ko-KR" sz="1200" dirty="0"/>
              <a:t>Researcher </a:t>
            </a:r>
            <a:r>
              <a:rPr lang="ko-KR" altLang="en-US" sz="1200" dirty="0"/>
              <a:t>타입이기도 하고</a:t>
            </a:r>
            <a:r>
              <a:rPr lang="en-US" altLang="ko-KR" sz="1200" dirty="0"/>
              <a:t>, Person </a:t>
            </a:r>
            <a:r>
              <a:rPr lang="ko-KR" altLang="en-US" sz="1200" dirty="0"/>
              <a:t>타입이기도 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6237312"/>
            <a:ext cx="3815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Student s = (Student)p; </a:t>
            </a:r>
            <a:r>
              <a:rPr lang="ko-KR" altLang="en-US" sz="1400" b="1" dirty="0">
                <a:solidFill>
                  <a:srgbClr val="FF0000"/>
                </a:solidFill>
              </a:rPr>
              <a:t>를 사용할 수 없다</a:t>
            </a:r>
            <a:r>
              <a:rPr lang="en-US" altLang="ko-KR" sz="1400" b="1" dirty="0">
                <a:solidFill>
                  <a:srgbClr val="FF0000"/>
                </a:solidFill>
              </a:rPr>
              <a:t>.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66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5-3 : </a:t>
            </a:r>
            <a:r>
              <a:rPr lang="en-US" altLang="ko-KR" dirty="0" err="1"/>
              <a:t>instanceof</a:t>
            </a:r>
            <a:r>
              <a:rPr lang="ko-KR" altLang="en-US" dirty="0"/>
              <a:t> 연산자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492086"/>
            <a:ext cx="201622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instanceof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연산자를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[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그림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5-15]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상속 관계에 따라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레퍼런스가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가리키는 객체의 타입을 알아본다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실행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727" y="1412776"/>
            <a:ext cx="5356618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class Person { }</a:t>
            </a:r>
          </a:p>
          <a:p>
            <a:pPr defTabSz="180000"/>
            <a:r>
              <a:rPr lang="en-US" altLang="ko-KR" sz="1200" dirty="0"/>
              <a:t>class Student extends Person { }</a:t>
            </a:r>
          </a:p>
          <a:p>
            <a:pPr defTabSz="180000"/>
            <a:r>
              <a:rPr lang="en-US" altLang="ko-KR" sz="1200" dirty="0"/>
              <a:t>class Researcher extends Person { }</a:t>
            </a:r>
          </a:p>
          <a:p>
            <a:pPr defTabSz="180000"/>
            <a:r>
              <a:rPr lang="en-US" altLang="ko-KR" sz="1200" dirty="0"/>
              <a:t>class Professor extends Researcher { 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InstanceOfEx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static void print(Person p)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if(p </a:t>
            </a:r>
            <a:r>
              <a:rPr lang="en-US" altLang="ko-KR" sz="1200" b="1" dirty="0" err="1"/>
              <a:t>instanceof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Person</a:t>
            </a:r>
            <a:r>
              <a:rPr lang="en-US" altLang="ko-KR" sz="1200" dirty="0"/>
              <a:t>) 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("Person ");</a:t>
            </a:r>
          </a:p>
          <a:p>
            <a:pPr defTabSz="180000"/>
            <a:r>
              <a:rPr lang="en-US" altLang="ko-KR" sz="1200" dirty="0"/>
              <a:t>		if(p </a:t>
            </a:r>
            <a:r>
              <a:rPr lang="en-US" altLang="ko-KR" sz="1200" b="1" dirty="0" err="1"/>
              <a:t>instanceof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Student</a:t>
            </a:r>
            <a:r>
              <a:rPr lang="en-US" altLang="ko-KR" sz="1200" dirty="0"/>
              <a:t>) 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("Student ");</a:t>
            </a:r>
          </a:p>
          <a:p>
            <a:pPr defTabSz="180000"/>
            <a:r>
              <a:rPr lang="en-US" altLang="ko-KR" sz="1200" dirty="0"/>
              <a:t>		if(p </a:t>
            </a:r>
            <a:r>
              <a:rPr lang="en-US" altLang="ko-KR" sz="1200" b="1" dirty="0" err="1"/>
              <a:t>instanceof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Researcher</a:t>
            </a:r>
            <a:r>
              <a:rPr lang="en-US" altLang="ko-KR" sz="1200" dirty="0"/>
              <a:t>) 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("Researcher ");</a:t>
            </a:r>
          </a:p>
          <a:p>
            <a:pPr defTabSz="180000"/>
            <a:r>
              <a:rPr lang="en-US" altLang="ko-KR" sz="1200" dirty="0"/>
              <a:t>		if(p </a:t>
            </a:r>
            <a:r>
              <a:rPr lang="en-US" altLang="ko-KR" sz="1200" b="1" dirty="0" err="1"/>
              <a:t>instanceof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Professor</a:t>
            </a:r>
            <a:r>
              <a:rPr lang="en-US" altLang="ko-KR" sz="1200" dirty="0"/>
              <a:t>) 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("Professor 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("new Student() -&gt; "); 		print(</a:t>
            </a:r>
            <a:r>
              <a:rPr lang="en-US" altLang="ko-KR" sz="1200" b="1" dirty="0"/>
              <a:t>new Student()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("new Researcher() -&gt; "); print(</a:t>
            </a:r>
            <a:r>
              <a:rPr lang="en-US" altLang="ko-KR" sz="1200" b="1" dirty="0"/>
              <a:t>new Researcher()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("new Professor() -&gt; "); 	print(</a:t>
            </a:r>
            <a:r>
              <a:rPr lang="en-US" altLang="ko-KR" sz="1200" b="1" dirty="0"/>
              <a:t>new Professor()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1728" y="6023029"/>
            <a:ext cx="535661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new Student() -&gt; Person Student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new Researcher() -&gt; Person Researcher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new Professor() -&gt; Person Researcher Professor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28184" y="5852114"/>
            <a:ext cx="2041641" cy="817245"/>
          </a:xfrm>
          <a:prstGeom prst="wedgeRoundRectCallout">
            <a:avLst>
              <a:gd name="adj1" fmla="val -75087"/>
              <a:gd name="adj2" fmla="val 357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new Professor() </a:t>
            </a:r>
            <a:r>
              <a:rPr lang="ko-KR" altLang="en-US" sz="1050" dirty="0"/>
              <a:t>객체는 </a:t>
            </a:r>
            <a:endParaRPr lang="en-US" altLang="ko-KR" sz="1050" dirty="0"/>
          </a:p>
          <a:p>
            <a:r>
              <a:rPr lang="en-US" altLang="ko-KR" sz="1050" dirty="0"/>
              <a:t>Person </a:t>
            </a:r>
            <a:r>
              <a:rPr lang="ko-KR" altLang="en-US" sz="1050" dirty="0"/>
              <a:t>타입이기도 하고</a:t>
            </a:r>
            <a:endParaRPr lang="en-US" altLang="ko-KR" sz="1050" dirty="0"/>
          </a:p>
          <a:p>
            <a:r>
              <a:rPr lang="en-US" altLang="ko-KR" sz="1050" dirty="0"/>
              <a:t>Researcher </a:t>
            </a:r>
            <a:r>
              <a:rPr lang="ko-KR" altLang="en-US" sz="1050" dirty="0"/>
              <a:t>타입이기도 하고</a:t>
            </a:r>
            <a:r>
              <a:rPr lang="en-US" altLang="ko-KR" sz="1050" dirty="0"/>
              <a:t>, </a:t>
            </a:r>
          </a:p>
          <a:p>
            <a:r>
              <a:rPr lang="en-US" altLang="ko-KR" sz="1050" dirty="0"/>
              <a:t>Professor </a:t>
            </a:r>
            <a:r>
              <a:rPr lang="ko-KR" altLang="en-US" sz="1050" dirty="0"/>
              <a:t>타입이기도 함</a:t>
            </a:r>
          </a:p>
        </p:txBody>
      </p:sp>
    </p:spTree>
    <p:extLst>
      <p:ext uri="{BB962C8B-B14F-4D97-AF65-F5344CB8AC3E}">
        <p14:creationId xmlns:p14="http://schemas.microsoft.com/office/powerpoint/2010/main" val="3890364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상속 </a:t>
            </a:r>
            <a:r>
              <a:rPr lang="en-US" altLang="ko-KR" dirty="0"/>
              <a:t>(inheritance)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지향 상속</a:t>
            </a:r>
            <a:endParaRPr lang="en-US" altLang="ko-KR" dirty="0"/>
          </a:p>
          <a:p>
            <a:pPr lvl="1"/>
            <a:r>
              <a:rPr lang="ko-KR" altLang="en-US" dirty="0"/>
              <a:t>자식이 부모 유전자를 물려 받는 것과 유사한 개념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20888"/>
            <a:ext cx="8287613" cy="311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2378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01417"/>
            <a:ext cx="8552375" cy="343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메소드 오버라이딩의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256584"/>
          </a:xfrm>
        </p:spPr>
        <p:txBody>
          <a:bodyPr>
            <a:normAutofit fontScale="92500" lnSpcReduction="2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700" dirty="0" err="1"/>
              <a:t>메소드</a:t>
            </a:r>
            <a:r>
              <a:rPr lang="ko-KR" altLang="en-US" sz="1700" dirty="0"/>
              <a:t> </a:t>
            </a:r>
            <a:r>
              <a:rPr lang="ko-KR" altLang="en-US" sz="1700" dirty="0" err="1"/>
              <a:t>오버라이딩</a:t>
            </a:r>
            <a:r>
              <a:rPr lang="en-US" altLang="ko-KR" sz="1700" dirty="0"/>
              <a:t>(Method Overriding)</a:t>
            </a:r>
          </a:p>
          <a:p>
            <a:pPr lvl="1"/>
            <a:r>
              <a:rPr lang="ko-KR" altLang="en-US" sz="1300" dirty="0"/>
              <a:t>서브 클래스에서 슈퍼 클래스의 </a:t>
            </a:r>
            <a:r>
              <a:rPr lang="ko-KR" altLang="en-US" sz="1300" dirty="0" err="1"/>
              <a:t>메소드</a:t>
            </a:r>
            <a:r>
              <a:rPr lang="ko-KR" altLang="en-US" sz="1300" dirty="0"/>
              <a:t> 중복 작성</a:t>
            </a:r>
            <a:endParaRPr lang="en-US" altLang="ko-KR" sz="1300" dirty="0"/>
          </a:p>
          <a:p>
            <a:pPr lvl="1"/>
            <a:r>
              <a:rPr lang="ko-KR" altLang="en-US" sz="1300" dirty="0"/>
              <a:t>슈퍼 클래스의 </a:t>
            </a:r>
            <a:r>
              <a:rPr lang="ko-KR" altLang="en-US" sz="1300" dirty="0" err="1"/>
              <a:t>메소드</a:t>
            </a:r>
            <a:r>
              <a:rPr lang="ko-KR" altLang="en-US" sz="1300" dirty="0"/>
              <a:t> 무력화</a:t>
            </a:r>
            <a:r>
              <a:rPr lang="en-US" altLang="ko-KR" sz="1300" dirty="0"/>
              <a:t>, </a:t>
            </a:r>
            <a:r>
              <a:rPr lang="ko-KR" altLang="en-US" sz="1300" dirty="0"/>
              <a:t>항상 서브 클래스에 </a:t>
            </a:r>
            <a:r>
              <a:rPr lang="ko-KR" altLang="en-US" sz="1300" dirty="0" err="1"/>
              <a:t>오버라이딩한</a:t>
            </a:r>
            <a:r>
              <a:rPr lang="ko-KR" altLang="en-US" sz="1300" dirty="0"/>
              <a:t> </a:t>
            </a:r>
            <a:r>
              <a:rPr lang="ko-KR" altLang="en-US" sz="1300" dirty="0" err="1"/>
              <a:t>메소드가</a:t>
            </a:r>
            <a:r>
              <a:rPr lang="ko-KR" altLang="en-US" sz="1300" dirty="0"/>
              <a:t> 실행되도록 보장됨</a:t>
            </a:r>
            <a:endParaRPr lang="en-US" altLang="ko-KR" sz="1300" dirty="0"/>
          </a:p>
          <a:p>
            <a:pPr lvl="1"/>
            <a:r>
              <a:rPr lang="en-US" altLang="ko-KR" sz="1300" dirty="0"/>
              <a:t>“</a:t>
            </a:r>
            <a:r>
              <a:rPr lang="ko-KR" altLang="en-US" sz="1300" dirty="0" err="1"/>
              <a:t>메소드</a:t>
            </a:r>
            <a:r>
              <a:rPr lang="ko-KR" altLang="en-US" sz="1300" dirty="0"/>
              <a:t> 무시하기</a:t>
            </a:r>
            <a:r>
              <a:rPr lang="en-US" altLang="ko-KR" sz="1300" dirty="0"/>
              <a:t>” </a:t>
            </a:r>
            <a:r>
              <a:rPr lang="ko-KR" altLang="en-US" sz="1300" dirty="0"/>
              <a:t>또는 </a:t>
            </a:r>
            <a:r>
              <a:rPr lang="en-US" altLang="ko-KR" sz="1300" dirty="0"/>
              <a:t>“</a:t>
            </a:r>
            <a:r>
              <a:rPr lang="ko-KR" altLang="en-US" sz="1300" dirty="0" err="1"/>
              <a:t>메소드</a:t>
            </a:r>
            <a:r>
              <a:rPr lang="ko-KR" altLang="en-US" sz="1300" dirty="0"/>
              <a:t> 재정의</a:t>
            </a:r>
            <a:r>
              <a:rPr lang="en-US" altLang="ko-KR" sz="1300" dirty="0"/>
              <a:t>＂</a:t>
            </a:r>
            <a:r>
              <a:rPr lang="ko-KR" altLang="en-US" sz="1300"/>
              <a:t>로 </a:t>
            </a:r>
            <a:r>
              <a:rPr lang="ko-KR" altLang="en-US" sz="1300" dirty="0"/>
              <a:t>번역되기도 함</a:t>
            </a:r>
            <a:endParaRPr lang="en-US" altLang="ko-KR" sz="1300" dirty="0"/>
          </a:p>
          <a:p>
            <a:r>
              <a:rPr lang="ko-KR" altLang="en-US" sz="1700" dirty="0" err="1"/>
              <a:t>오버라이딩</a:t>
            </a:r>
            <a:r>
              <a:rPr lang="ko-KR" altLang="en-US" sz="1700" dirty="0"/>
              <a:t> 조건</a:t>
            </a:r>
            <a:endParaRPr lang="en-US" altLang="ko-KR" sz="1700" dirty="0"/>
          </a:p>
          <a:p>
            <a:pPr lvl="1"/>
            <a:r>
              <a:rPr lang="ko-KR" altLang="en-US" sz="1300" dirty="0"/>
              <a:t>슈퍼 클래스 </a:t>
            </a:r>
            <a:r>
              <a:rPr lang="ko-KR" altLang="en-US" sz="1300" dirty="0" err="1"/>
              <a:t>메소드의</a:t>
            </a:r>
            <a:r>
              <a:rPr lang="ko-KR" altLang="en-US" sz="1300" dirty="0"/>
              <a:t> 원형</a:t>
            </a:r>
            <a:r>
              <a:rPr lang="en-US" altLang="ko-KR" sz="1300" dirty="0"/>
              <a:t>(</a:t>
            </a:r>
            <a:r>
              <a:rPr lang="ko-KR" altLang="en-US" sz="1300" dirty="0" err="1"/>
              <a:t>메소드</a:t>
            </a:r>
            <a:r>
              <a:rPr lang="ko-KR" altLang="en-US" sz="1300" dirty="0"/>
              <a:t> 이름</a:t>
            </a:r>
            <a:r>
              <a:rPr lang="en-US" altLang="ko-KR" sz="1300" dirty="0"/>
              <a:t>, </a:t>
            </a:r>
            <a:r>
              <a:rPr lang="ko-KR" altLang="en-US" sz="1300" dirty="0"/>
              <a:t>인자 타입 및 개수</a:t>
            </a:r>
            <a:r>
              <a:rPr lang="en-US" altLang="ko-KR" sz="1300" dirty="0"/>
              <a:t>, </a:t>
            </a:r>
            <a:r>
              <a:rPr lang="ko-KR" altLang="en-US" sz="1300" dirty="0"/>
              <a:t>리턴 타입</a:t>
            </a:r>
            <a:r>
              <a:rPr lang="en-US" altLang="ko-KR" sz="1300" dirty="0"/>
              <a:t>) </a:t>
            </a:r>
            <a:r>
              <a:rPr lang="ko-KR" altLang="en-US" sz="1300" dirty="0"/>
              <a:t>동일하게 작성</a:t>
            </a:r>
            <a:endParaRPr lang="en-US" altLang="ko-KR" sz="13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0025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서브 클래스 객체와 </a:t>
            </a:r>
            <a:r>
              <a:rPr lang="ko-KR" altLang="en-US" sz="2400" dirty="0" err="1"/>
              <a:t>오버라이딩된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메소드</a:t>
            </a:r>
            <a:r>
              <a:rPr lang="ko-KR" altLang="en-US" sz="2400" dirty="0"/>
              <a:t> 호출</a:t>
            </a:r>
            <a:br>
              <a:rPr lang="en-US" altLang="ko-KR" sz="2400" dirty="0"/>
            </a:br>
            <a:r>
              <a:rPr lang="ko-KR" altLang="en-US" sz="2400" dirty="0"/>
              <a:t> </a:t>
            </a:r>
            <a:r>
              <a:rPr lang="en-US" altLang="ko-KR" sz="2400" dirty="0"/>
              <a:t>- </a:t>
            </a:r>
            <a:r>
              <a:rPr lang="ko-KR" altLang="en-US" sz="2400" dirty="0" err="1"/>
              <a:t>오버라이딩한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메소드가</a:t>
            </a:r>
            <a:r>
              <a:rPr lang="ko-KR" altLang="en-US" sz="2400" dirty="0"/>
              <a:t> 실행됨을 보장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8471" y="1717028"/>
            <a:ext cx="4324481" cy="1656184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5" y="4499047"/>
            <a:ext cx="4248472" cy="164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79512" y="2613772"/>
            <a:ext cx="3914344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A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void f()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</a:t>
            </a:r>
            <a:r>
              <a:rPr lang="ko-KR" altLang="en-US" sz="1400" dirty="0"/>
              <a:t>의 </a:t>
            </a:r>
            <a:r>
              <a:rPr lang="en-US" altLang="ko-KR" sz="1400" dirty="0"/>
              <a:t>f() </a:t>
            </a:r>
            <a:r>
              <a:rPr lang="ko-KR" altLang="en-US" sz="1400" dirty="0"/>
              <a:t>호출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/>
              <a:t>class B extends A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void f() </a:t>
            </a:r>
            <a:r>
              <a:rPr lang="en-US" altLang="ko-KR" sz="1400" dirty="0"/>
              <a:t>{ 	// </a:t>
            </a:r>
            <a:r>
              <a:rPr lang="ko-KR" altLang="en-US" sz="1400" dirty="0"/>
              <a:t>클래스 </a:t>
            </a:r>
            <a:r>
              <a:rPr lang="en-US" altLang="ko-KR" sz="1400" dirty="0"/>
              <a:t>A</a:t>
            </a:r>
            <a:r>
              <a:rPr lang="ko-KR" altLang="en-US" sz="1400" dirty="0"/>
              <a:t>의 </a:t>
            </a:r>
            <a:r>
              <a:rPr lang="en-US" altLang="ko-KR" sz="1400" dirty="0"/>
              <a:t>f()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오버라이딩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("B</a:t>
            </a:r>
            <a:r>
              <a:rPr lang="ko-KR" altLang="en-US" sz="1400" dirty="0"/>
              <a:t>의 </a:t>
            </a:r>
            <a:r>
              <a:rPr lang="en-US" altLang="ko-KR" sz="1400" dirty="0"/>
              <a:t>f() </a:t>
            </a:r>
            <a:r>
              <a:rPr lang="ko-KR" altLang="en-US" sz="1400" dirty="0"/>
              <a:t>호출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211960" y="4181398"/>
            <a:ext cx="4597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(b) </a:t>
            </a:r>
            <a:r>
              <a:rPr lang="en-US" altLang="ko-KR" sz="1200" b="1" dirty="0">
                <a:solidFill>
                  <a:srgbClr val="0070C0"/>
                </a:solidFill>
              </a:rPr>
              <a:t>A</a:t>
            </a:r>
            <a:r>
              <a:rPr lang="ko-KR" altLang="en-US" sz="1200" b="1" dirty="0">
                <a:solidFill>
                  <a:srgbClr val="0070C0"/>
                </a:solidFill>
              </a:rPr>
              <a:t>의 </a:t>
            </a:r>
            <a:r>
              <a:rPr lang="en-US" altLang="ko-KR" sz="1200" b="1" dirty="0">
                <a:solidFill>
                  <a:srgbClr val="0070C0"/>
                </a:solidFill>
              </a:rPr>
              <a:t>f()</a:t>
            </a:r>
            <a:r>
              <a:rPr lang="ko-KR" altLang="en-US" sz="1200" b="1" dirty="0">
                <a:solidFill>
                  <a:srgbClr val="0070C0"/>
                </a:solidFill>
              </a:rPr>
              <a:t>를 호출해도</a:t>
            </a:r>
            <a:r>
              <a:rPr lang="en-US" altLang="ko-KR" sz="1200" b="1" dirty="0">
                <a:solidFill>
                  <a:srgbClr val="0070C0"/>
                </a:solidFill>
              </a:rPr>
              <a:t>, </a:t>
            </a:r>
            <a:r>
              <a:rPr lang="ko-KR" altLang="en-US" sz="1200" dirty="0" err="1">
                <a:solidFill>
                  <a:srgbClr val="0070C0"/>
                </a:solidFill>
              </a:rPr>
              <a:t>오버라이딩된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ko-KR" altLang="en-US" sz="1200" dirty="0" err="1">
                <a:solidFill>
                  <a:srgbClr val="0070C0"/>
                </a:solidFill>
              </a:rPr>
              <a:t>메소드</a:t>
            </a:r>
            <a:r>
              <a:rPr lang="en-US" altLang="ko-KR" sz="1200" dirty="0">
                <a:solidFill>
                  <a:srgbClr val="0070C0"/>
                </a:solidFill>
              </a:rPr>
              <a:t>, </a:t>
            </a:r>
            <a:r>
              <a:rPr lang="en-US" altLang="ko-KR" sz="1200" b="1" dirty="0">
                <a:solidFill>
                  <a:srgbClr val="0070C0"/>
                </a:solidFill>
              </a:rPr>
              <a:t>B</a:t>
            </a:r>
            <a:r>
              <a:rPr lang="ko-KR" altLang="en-US" sz="1200" b="1" dirty="0">
                <a:solidFill>
                  <a:srgbClr val="0070C0"/>
                </a:solidFill>
              </a:rPr>
              <a:t>의 </a:t>
            </a:r>
            <a:r>
              <a:rPr lang="en-US" altLang="ko-KR" sz="1200" b="1" dirty="0">
                <a:solidFill>
                  <a:srgbClr val="0070C0"/>
                </a:solidFill>
              </a:rPr>
              <a:t>f()</a:t>
            </a:r>
            <a:r>
              <a:rPr lang="ko-KR" altLang="en-US" sz="1200" b="1" dirty="0">
                <a:solidFill>
                  <a:srgbClr val="0070C0"/>
                </a:solidFill>
              </a:rPr>
              <a:t>가 실행됨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211960" y="1546719"/>
            <a:ext cx="3770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LcParenBoth"/>
            </a:pPr>
            <a:r>
              <a:rPr lang="ko-KR" altLang="en-US" sz="1200" dirty="0" err="1">
                <a:solidFill>
                  <a:srgbClr val="0070C0"/>
                </a:solidFill>
              </a:rPr>
              <a:t>오버라이딩된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ko-KR" altLang="en-US" sz="1200" dirty="0" err="1">
                <a:solidFill>
                  <a:srgbClr val="0070C0"/>
                </a:solidFill>
              </a:rPr>
              <a:t>메소드</a:t>
            </a:r>
            <a:r>
              <a:rPr lang="en-US" altLang="ko-KR" sz="1200" dirty="0">
                <a:solidFill>
                  <a:srgbClr val="0070C0"/>
                </a:solidFill>
              </a:rPr>
              <a:t>, </a:t>
            </a:r>
            <a:r>
              <a:rPr lang="en-US" altLang="ko-KR" sz="1200" b="1" dirty="0">
                <a:solidFill>
                  <a:srgbClr val="0070C0"/>
                </a:solidFill>
              </a:rPr>
              <a:t>B</a:t>
            </a:r>
            <a:r>
              <a:rPr lang="ko-KR" altLang="en-US" sz="1200" b="1" dirty="0">
                <a:solidFill>
                  <a:srgbClr val="0070C0"/>
                </a:solidFill>
              </a:rPr>
              <a:t>의 </a:t>
            </a:r>
            <a:r>
              <a:rPr lang="en-US" altLang="ko-KR" sz="1200" b="1" dirty="0">
                <a:solidFill>
                  <a:srgbClr val="0070C0"/>
                </a:solidFill>
              </a:rPr>
              <a:t>f() </a:t>
            </a:r>
            <a:r>
              <a:rPr lang="ko-KR" altLang="en-US" sz="1200" b="1" dirty="0">
                <a:solidFill>
                  <a:srgbClr val="0070C0"/>
                </a:solidFill>
              </a:rPr>
              <a:t>직접 호출</a:t>
            </a:r>
          </a:p>
        </p:txBody>
      </p:sp>
    </p:spTree>
    <p:extLst>
      <p:ext uri="{BB962C8B-B14F-4D97-AF65-F5344CB8AC3E}">
        <p14:creationId xmlns:p14="http://schemas.microsoft.com/office/powerpoint/2010/main" val="2306813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오버라이딩의 목적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오버라이딩으로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다형성</a:t>
            </a:r>
            <a:r>
              <a:rPr lang="ko-KR" altLang="en-US" sz="1800" dirty="0"/>
              <a:t> 실현</a:t>
            </a:r>
            <a:endParaRPr lang="en-US" altLang="ko-KR" sz="1800" dirty="0"/>
          </a:p>
          <a:p>
            <a:pPr lvl="1"/>
            <a:r>
              <a:rPr lang="ko-KR" altLang="en-US" sz="1600" dirty="0"/>
              <a:t>하나의 인터페이스</a:t>
            </a:r>
            <a:r>
              <a:rPr lang="en-US" altLang="ko-KR" sz="1600" dirty="0"/>
              <a:t>(</a:t>
            </a:r>
            <a:r>
              <a:rPr lang="ko-KR" altLang="en-US" sz="1600" dirty="0"/>
              <a:t>같은 이름</a:t>
            </a:r>
            <a:r>
              <a:rPr lang="en-US" altLang="ko-KR" sz="1600" dirty="0"/>
              <a:t>)</a:t>
            </a:r>
            <a:r>
              <a:rPr lang="ko-KR" altLang="en-US" sz="1600" dirty="0"/>
              <a:t>에 서로 다른 구현</a:t>
            </a:r>
            <a:endParaRPr lang="en-US" altLang="ko-KR" sz="1600" dirty="0"/>
          </a:p>
          <a:p>
            <a:pPr lvl="1"/>
            <a:r>
              <a:rPr lang="ko-KR" altLang="en-US" sz="1600" dirty="0"/>
              <a:t>슈퍼 클래스의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서브 클래스에서 각각 목적에 맞게 다르게 구현</a:t>
            </a:r>
            <a:endParaRPr lang="en-US" altLang="ko-KR" sz="1600" dirty="0"/>
          </a:p>
          <a:p>
            <a:pPr lvl="1"/>
            <a:r>
              <a:rPr lang="ko-KR" altLang="en-US" sz="1600" dirty="0"/>
              <a:t>사례</a:t>
            </a:r>
            <a:endParaRPr lang="en-US" altLang="ko-KR" sz="1400" dirty="0"/>
          </a:p>
          <a:p>
            <a:pPr lvl="2"/>
            <a:r>
              <a:rPr lang="en-US" altLang="ko-KR" sz="1400" dirty="0"/>
              <a:t>Shape</a:t>
            </a:r>
            <a:r>
              <a:rPr lang="ko-KR" altLang="en-US" sz="1400" dirty="0"/>
              <a:t>의 </a:t>
            </a:r>
            <a:r>
              <a:rPr lang="en-US" altLang="ko-KR" sz="1400" dirty="0"/>
              <a:t>draw()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</a:t>
            </a:r>
            <a:r>
              <a:rPr lang="en-US" altLang="ko-KR" sz="1400" dirty="0"/>
              <a:t>Line,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, Circle</a:t>
            </a:r>
            <a:r>
              <a:rPr lang="ko-KR" altLang="en-US" sz="1400" dirty="0"/>
              <a:t>에서 </a:t>
            </a:r>
            <a:r>
              <a:rPr lang="ko-KR" altLang="en-US" sz="1400" dirty="0" err="1"/>
              <a:t>오버라이딩하여</a:t>
            </a:r>
            <a:r>
              <a:rPr lang="ko-KR" altLang="en-US" sz="1400" dirty="0"/>
              <a:t> 다르게 구현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6" y="3284984"/>
            <a:ext cx="9025391" cy="2931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8504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5-4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오버라이딩으로</a:t>
            </a:r>
            <a:r>
              <a:rPr lang="ko-KR" altLang="en-US" dirty="0"/>
              <a:t>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1520" y="1988840"/>
            <a:ext cx="3384376" cy="38779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Shape </a:t>
            </a:r>
            <a:r>
              <a:rPr lang="en-US" altLang="ko-KR" sz="1200" dirty="0"/>
              <a:t>{ // </a:t>
            </a:r>
            <a:r>
              <a:rPr lang="ko-KR" altLang="en-US" sz="1200" dirty="0"/>
              <a:t>도형의 슈퍼 클래스</a:t>
            </a:r>
          </a:p>
          <a:p>
            <a:pPr defTabSz="180000"/>
            <a:r>
              <a:rPr lang="en-US" altLang="ko-KR" sz="1200" dirty="0"/>
              <a:t>	public void draw()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("Shape");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class Line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void draw() 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("Line");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void draw() 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class Circle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void draw() 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("Circle");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86174" y="1988842"/>
            <a:ext cx="5178313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MethodOverridingEx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static void paint(Shape p) </a:t>
            </a:r>
            <a:r>
              <a:rPr lang="en-US" altLang="ko-KR" sz="1200" dirty="0"/>
              <a:t>{ // Shape</a:t>
            </a:r>
            <a:r>
              <a:rPr lang="ko-KR" altLang="en-US" sz="1200" dirty="0"/>
              <a:t>을 상속받은 객체들이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										// </a:t>
            </a:r>
            <a:r>
              <a:rPr lang="ko-KR" altLang="en-US" sz="1200" dirty="0"/>
              <a:t>매개 변수로 넘어올 수 있음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p.draw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p</a:t>
            </a:r>
            <a:r>
              <a:rPr lang="ko-KR" altLang="en-US" sz="1200" dirty="0"/>
              <a:t>가 가리키는 객체에 </a:t>
            </a:r>
            <a:r>
              <a:rPr lang="ko-KR" altLang="en-US" sz="1200" dirty="0" err="1"/>
              <a:t>오버라이딩된</a:t>
            </a:r>
            <a:r>
              <a:rPr lang="ko-KR" altLang="en-US" sz="1200" dirty="0"/>
              <a:t> </a:t>
            </a:r>
            <a:r>
              <a:rPr lang="en-US" altLang="ko-KR" sz="1200" dirty="0"/>
              <a:t>draw() </a:t>
            </a:r>
            <a:r>
              <a:rPr lang="ko-KR" altLang="en-US" sz="1200" dirty="0"/>
              <a:t>호출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				  // </a:t>
            </a:r>
            <a:r>
              <a:rPr lang="ko-KR" altLang="en-US" sz="1200" dirty="0" err="1"/>
              <a:t>동적바인딩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Line </a:t>
            </a:r>
            <a:r>
              <a:rPr lang="en-US" altLang="ko-KR" sz="1200" b="1" dirty="0" err="1"/>
              <a:t>line</a:t>
            </a:r>
            <a:r>
              <a:rPr lang="en-US" altLang="ko-KR" sz="1200" b="1" dirty="0"/>
              <a:t> = new Line();</a:t>
            </a:r>
          </a:p>
          <a:p>
            <a:pPr defTabSz="180000"/>
            <a:r>
              <a:rPr lang="en-US" altLang="ko-KR" sz="1200" b="1" dirty="0"/>
              <a:t>		paint(line); </a:t>
            </a:r>
            <a:r>
              <a:rPr lang="en-US" altLang="ko-KR" sz="1200" dirty="0"/>
              <a:t>// Line</a:t>
            </a:r>
            <a:r>
              <a:rPr lang="ko-KR" altLang="en-US" sz="1200" dirty="0"/>
              <a:t>의 </a:t>
            </a:r>
            <a:r>
              <a:rPr lang="en-US" altLang="ko-KR" sz="1200" dirty="0"/>
              <a:t>draw() </a:t>
            </a:r>
            <a:r>
              <a:rPr lang="ko-KR" altLang="en-US" sz="1200" dirty="0"/>
              <a:t>실행</a:t>
            </a:r>
            <a:r>
              <a:rPr lang="en-US" altLang="ko-KR" sz="1200" dirty="0"/>
              <a:t>. "Line" </a:t>
            </a:r>
            <a:r>
              <a:rPr lang="ko-KR" altLang="en-US" sz="1200" dirty="0"/>
              <a:t>출력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paint(new Shape()); // Shape</a:t>
            </a:r>
            <a:r>
              <a:rPr lang="ko-KR" altLang="en-US" sz="1200" dirty="0"/>
              <a:t>의 </a:t>
            </a:r>
            <a:r>
              <a:rPr lang="en-US" altLang="ko-KR" sz="1200" dirty="0"/>
              <a:t>draw() </a:t>
            </a:r>
            <a:r>
              <a:rPr lang="ko-KR" altLang="en-US" sz="1200" dirty="0"/>
              <a:t>실행</a:t>
            </a:r>
            <a:r>
              <a:rPr lang="en-US" altLang="ko-KR" sz="1200" dirty="0"/>
              <a:t>. "Shape" </a:t>
            </a:r>
            <a:r>
              <a:rPr lang="ko-KR" altLang="en-US" sz="1200" dirty="0"/>
              <a:t>출력</a:t>
            </a:r>
          </a:p>
          <a:p>
            <a:pPr defTabSz="180000"/>
            <a:r>
              <a:rPr lang="en-US" altLang="ko-KR" sz="1200" dirty="0"/>
              <a:t>		paint(new Line()); // </a:t>
            </a:r>
            <a:r>
              <a:rPr lang="ko-KR" altLang="en-US" sz="1200" dirty="0" err="1"/>
              <a:t>오버라이딩된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en-US" altLang="ko-KR" sz="1200" dirty="0"/>
              <a:t>Line</a:t>
            </a:r>
            <a:r>
              <a:rPr lang="ko-KR" altLang="en-US" sz="1200" dirty="0"/>
              <a:t>의 </a:t>
            </a:r>
            <a:r>
              <a:rPr lang="en-US" altLang="ko-KR" sz="1200" dirty="0"/>
              <a:t>draw() </a:t>
            </a:r>
            <a:r>
              <a:rPr lang="ko-KR" altLang="en-US" sz="1200" dirty="0"/>
              <a:t>실행</a:t>
            </a:r>
            <a:r>
              <a:rPr lang="en-US" altLang="ko-KR" sz="1200" dirty="0"/>
              <a:t> </a:t>
            </a:r>
          </a:p>
          <a:p>
            <a:pPr defTabSz="180000"/>
            <a:r>
              <a:rPr lang="en-US" altLang="ko-KR" sz="1200" dirty="0"/>
              <a:t>		paint(new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()); // </a:t>
            </a:r>
            <a:r>
              <a:rPr lang="ko-KR" altLang="en-US" sz="1200" dirty="0" err="1"/>
              <a:t>오버라이딩된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Rect</a:t>
            </a:r>
            <a:r>
              <a:rPr lang="ko-KR" altLang="en-US" sz="1200" dirty="0"/>
              <a:t>의 </a:t>
            </a:r>
            <a:r>
              <a:rPr lang="en-US" altLang="ko-KR" sz="1200" dirty="0"/>
              <a:t>draw() </a:t>
            </a:r>
            <a:r>
              <a:rPr lang="ko-KR" altLang="en-US" sz="1200" dirty="0"/>
              <a:t>실행</a:t>
            </a:r>
            <a:r>
              <a:rPr lang="en-US" altLang="ko-KR" sz="1200" dirty="0"/>
              <a:t> 	</a:t>
            </a:r>
          </a:p>
          <a:p>
            <a:pPr defTabSz="180000"/>
            <a:r>
              <a:rPr lang="en-US" altLang="ko-KR" sz="1200" dirty="0"/>
              <a:t>		paint(new Circle()); // </a:t>
            </a:r>
            <a:r>
              <a:rPr lang="ko-KR" altLang="en-US" sz="1200" dirty="0" err="1"/>
              <a:t>오버라이딩된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en-US" altLang="ko-KR" sz="1200" dirty="0"/>
              <a:t>Circle</a:t>
            </a:r>
            <a:r>
              <a:rPr lang="ko-KR" altLang="en-US" sz="1200" dirty="0"/>
              <a:t>의 </a:t>
            </a:r>
            <a:r>
              <a:rPr lang="en-US" altLang="ko-KR" sz="1200" dirty="0"/>
              <a:t>draw() </a:t>
            </a:r>
            <a:r>
              <a:rPr lang="ko-KR" altLang="en-US" sz="1200" dirty="0"/>
              <a:t>실행</a:t>
            </a:r>
            <a:r>
              <a:rPr lang="en-US" altLang="ko-KR" sz="1200" dirty="0"/>
              <a:t>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786171" y="5301208"/>
            <a:ext cx="5178313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Line</a:t>
            </a:r>
          </a:p>
          <a:p>
            <a:r>
              <a:rPr lang="en-US" altLang="ko-KR" sz="1200" dirty="0"/>
              <a:t>Shape</a:t>
            </a:r>
          </a:p>
          <a:p>
            <a:r>
              <a:rPr lang="en-US" altLang="ko-KR" sz="1200" dirty="0"/>
              <a:t>Line</a:t>
            </a:r>
          </a:p>
          <a:p>
            <a:r>
              <a:rPr lang="en-US" altLang="ko-KR" sz="1200" dirty="0" err="1"/>
              <a:t>Rect</a:t>
            </a:r>
            <a:endParaRPr lang="en-US" altLang="ko-KR" sz="1200" dirty="0"/>
          </a:p>
          <a:p>
            <a:r>
              <a:rPr lang="en-US" altLang="ko-KR" sz="1200" dirty="0"/>
              <a:t>Circle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20688" y="1340768"/>
            <a:ext cx="75517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Shape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draw()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Line, Circle,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Rect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클래스에서 목적에 맞게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오버라이딩하는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다형성의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059831" y="2348880"/>
            <a:ext cx="981789" cy="306467"/>
          </a:xfrm>
          <a:prstGeom prst="wedgeRoundRectCallout">
            <a:avLst>
              <a:gd name="adj1" fmla="val 63261"/>
              <a:gd name="adj2" fmla="val 5960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ko-KR" altLang="en-US" sz="1200" dirty="0" err="1"/>
              <a:t>동적바인딩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04110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08" name="제목 1"/>
          <p:cNvSpPr>
            <a:spLocks noGrp="1"/>
          </p:cNvSpPr>
          <p:nvPr>
            <p:ph type="title" idx="4294967295"/>
          </p:nvPr>
        </p:nvSpPr>
        <p:spPr>
          <a:xfrm>
            <a:off x="179512" y="404664"/>
            <a:ext cx="3365376" cy="72008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5-4</a:t>
            </a:r>
            <a:br>
              <a:rPr lang="en-US" altLang="ko-KR" dirty="0"/>
            </a:br>
            <a:r>
              <a:rPr lang="ko-KR" altLang="en-US" dirty="0"/>
              <a:t>실행</a:t>
            </a:r>
            <a:r>
              <a:rPr lang="en-US" altLang="ko-KR" dirty="0"/>
              <a:t> </a:t>
            </a:r>
            <a:r>
              <a:rPr lang="ko-KR" altLang="en-US" dirty="0"/>
              <a:t>과정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04664"/>
            <a:ext cx="6095327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023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바인딩 </a:t>
            </a:r>
            <a:r>
              <a:rPr lang="en-US" altLang="ko-KR" dirty="0"/>
              <a:t>– </a:t>
            </a:r>
            <a:r>
              <a:rPr lang="ko-KR" altLang="en-US" dirty="0" err="1"/>
              <a:t>오버라이딩된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64077" y="5063628"/>
            <a:ext cx="1098378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Super Object</a:t>
            </a:r>
            <a:endParaRPr lang="ko-KR" altLang="en-US" sz="1200" dirty="0"/>
          </a:p>
        </p:txBody>
      </p:sp>
      <p:sp>
        <p:nvSpPr>
          <p:cNvPr id="40" name="직사각형 39"/>
          <p:cNvSpPr/>
          <p:nvPr/>
        </p:nvSpPr>
        <p:spPr>
          <a:xfrm>
            <a:off x="4929190" y="5052595"/>
            <a:ext cx="962123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Sub Object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603944" y="1613627"/>
            <a:ext cx="3244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*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오버라이딩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메소드가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항상 호출된다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95536" y="2487597"/>
            <a:ext cx="3745792" cy="2492990"/>
            <a:chOff x="395536" y="2487597"/>
            <a:chExt cx="3745792" cy="2492990"/>
          </a:xfrm>
        </p:grpSpPr>
        <p:sp>
          <p:nvSpPr>
            <p:cNvPr id="5" name="TextBox 4"/>
            <p:cNvSpPr txBox="1"/>
            <p:nvPr/>
          </p:nvSpPr>
          <p:spPr>
            <a:xfrm>
              <a:off x="569428" y="2487597"/>
              <a:ext cx="3571900" cy="249299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200" dirty="0"/>
                <a:t>public class </a:t>
              </a:r>
              <a:r>
                <a:rPr lang="en-US" altLang="ko-KR" sz="1200" b="1" dirty="0" err="1"/>
                <a:t>SuperObject</a:t>
              </a:r>
              <a:r>
                <a:rPr lang="en-US" altLang="ko-KR" sz="1200" b="1" dirty="0"/>
                <a:t> </a:t>
              </a:r>
              <a:r>
                <a:rPr lang="en-US" altLang="ko-KR" sz="1200" dirty="0"/>
                <a:t>{</a:t>
              </a:r>
            </a:p>
            <a:p>
              <a:pPr defTabSz="180000"/>
              <a:r>
                <a:rPr lang="en-US" altLang="ko-KR" sz="1200" dirty="0"/>
                <a:t>	protected String name;</a:t>
              </a:r>
            </a:p>
            <a:p>
              <a:pPr defTabSz="180000"/>
              <a:r>
                <a:rPr lang="en-US" altLang="ko-KR" sz="1200" dirty="0"/>
                <a:t>	public void </a:t>
              </a:r>
              <a:r>
                <a:rPr lang="en-US" altLang="ko-KR" sz="1200" b="1" dirty="0"/>
                <a:t>paint() </a:t>
              </a:r>
              <a:r>
                <a:rPr lang="en-US" altLang="ko-KR" sz="1200" dirty="0"/>
                <a:t>{</a:t>
              </a:r>
            </a:p>
            <a:p>
              <a:pPr defTabSz="180000"/>
              <a:r>
                <a:rPr lang="en-US" altLang="ko-KR" sz="1200" dirty="0"/>
                <a:t>		</a:t>
              </a:r>
              <a:r>
                <a:rPr lang="en-US" altLang="ko-KR" sz="1200" b="1" dirty="0"/>
                <a:t>draw();</a:t>
              </a:r>
            </a:p>
            <a:p>
              <a:pPr defTabSz="180000"/>
              <a:r>
                <a:rPr lang="en-US" altLang="ko-KR" sz="1200" dirty="0"/>
                <a:t>	}</a:t>
              </a:r>
            </a:p>
            <a:p>
              <a:pPr defTabSz="180000"/>
              <a:r>
                <a:rPr lang="en-US" altLang="ko-KR" sz="1200" dirty="0"/>
                <a:t>	public void </a:t>
              </a:r>
              <a:r>
                <a:rPr lang="en-US" altLang="ko-KR" sz="1200" b="1" dirty="0"/>
                <a:t>draw() </a:t>
              </a:r>
              <a:r>
                <a:rPr lang="en-US" altLang="ko-KR" sz="1200" dirty="0"/>
                <a:t>{</a:t>
              </a:r>
            </a:p>
            <a:p>
              <a:pPr defTabSz="180000"/>
              <a:r>
                <a:rPr lang="en-US" altLang="ko-KR" sz="1200" dirty="0"/>
                <a:t>	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("Super Object");</a:t>
              </a:r>
            </a:p>
            <a:p>
              <a:pPr defTabSz="180000"/>
              <a:r>
                <a:rPr lang="en-US" altLang="ko-KR" sz="1200" dirty="0"/>
                <a:t>	}</a:t>
              </a:r>
            </a:p>
            <a:p>
              <a:pPr defTabSz="180000"/>
              <a:r>
                <a:rPr lang="en-US" altLang="ko-KR" sz="1200" dirty="0"/>
                <a:t>	public static void main(String [] </a:t>
              </a:r>
              <a:r>
                <a:rPr lang="en-US" altLang="ko-KR" sz="1200" dirty="0" err="1"/>
                <a:t>args</a:t>
              </a:r>
              <a:r>
                <a:rPr lang="en-US" altLang="ko-KR" sz="1200" dirty="0"/>
                <a:t>) {</a:t>
              </a:r>
            </a:p>
            <a:p>
              <a:pPr defTabSz="180000"/>
              <a:r>
                <a:rPr lang="en-US" altLang="ko-KR" sz="1200" dirty="0"/>
                <a:t>		</a:t>
              </a:r>
              <a:r>
                <a:rPr lang="en-US" altLang="ko-KR" sz="1200" dirty="0" err="1"/>
                <a:t>SuperObject</a:t>
              </a:r>
              <a:r>
                <a:rPr lang="en-US" altLang="ko-KR" sz="1200" dirty="0"/>
                <a:t> a = new </a:t>
              </a:r>
              <a:r>
                <a:rPr lang="en-US" altLang="ko-KR" sz="1200" dirty="0" err="1"/>
                <a:t>SuperObject</a:t>
              </a:r>
              <a:r>
                <a:rPr lang="en-US" altLang="ko-KR" sz="1200" dirty="0"/>
                <a:t>();</a:t>
              </a:r>
            </a:p>
            <a:p>
              <a:pPr defTabSz="180000"/>
              <a:r>
                <a:rPr lang="en-US" altLang="ko-KR" sz="1200" dirty="0"/>
                <a:t>		</a:t>
              </a:r>
              <a:r>
                <a:rPr lang="en-US" altLang="ko-KR" sz="1200" b="1" dirty="0" err="1"/>
                <a:t>a.paint</a:t>
              </a:r>
              <a:r>
                <a:rPr lang="en-US" altLang="ko-KR" sz="1200" b="1" dirty="0"/>
                <a:t>();</a:t>
              </a:r>
            </a:p>
            <a:p>
              <a:pPr defTabSz="180000"/>
              <a:r>
                <a:rPr lang="en-US" altLang="ko-KR" sz="1200" dirty="0"/>
                <a:t>	}</a:t>
              </a:r>
            </a:p>
            <a:p>
              <a:pPr defTabSz="180000"/>
              <a:r>
                <a:rPr lang="en-US" altLang="ko-KR" sz="1200" dirty="0"/>
                <a:t>}</a:t>
              </a:r>
            </a:p>
          </p:txBody>
        </p:sp>
        <p:sp>
          <p:nvSpPr>
            <p:cNvPr id="42" name="자유형 41"/>
            <p:cNvSpPr/>
            <p:nvPr/>
          </p:nvSpPr>
          <p:spPr>
            <a:xfrm>
              <a:off x="395536" y="3130540"/>
              <a:ext cx="543277" cy="1345991"/>
            </a:xfrm>
            <a:custGeom>
              <a:avLst/>
              <a:gdLst>
                <a:gd name="connsiteX0" fmla="*/ 543277 w 543277"/>
                <a:gd name="connsiteY0" fmla="*/ 1947334 h 1947334"/>
                <a:gd name="connsiteX1" fmla="*/ 77611 w 543277"/>
                <a:gd name="connsiteY1" fmla="*/ 1253067 h 1947334"/>
                <a:gd name="connsiteX2" fmla="*/ 77611 w 543277"/>
                <a:gd name="connsiteY2" fmla="*/ 381000 h 1947334"/>
                <a:gd name="connsiteX3" fmla="*/ 373944 w 543277"/>
                <a:gd name="connsiteY3" fmla="*/ 0 h 194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277" h="1947334">
                  <a:moveTo>
                    <a:pt x="543277" y="1947334"/>
                  </a:moveTo>
                  <a:cubicBezTo>
                    <a:pt x="349249" y="1730728"/>
                    <a:pt x="155222" y="1514123"/>
                    <a:pt x="77611" y="1253067"/>
                  </a:cubicBezTo>
                  <a:cubicBezTo>
                    <a:pt x="0" y="992011"/>
                    <a:pt x="28222" y="589844"/>
                    <a:pt x="77611" y="381000"/>
                  </a:cubicBezTo>
                  <a:cubicBezTo>
                    <a:pt x="127000" y="172156"/>
                    <a:pt x="250472" y="86078"/>
                    <a:pt x="373944" y="0"/>
                  </a:cubicBezTo>
                </a:path>
              </a:pathLst>
            </a:cu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1642369" y="3190320"/>
              <a:ext cx="698293" cy="324214"/>
            </a:xfrm>
            <a:custGeom>
              <a:avLst/>
              <a:gdLst>
                <a:gd name="connsiteX0" fmla="*/ 0 w 698293"/>
                <a:gd name="connsiteY0" fmla="*/ 22374 h 324214"/>
                <a:gd name="connsiteX1" fmla="*/ 674703 w 698293"/>
                <a:gd name="connsiteY1" fmla="*/ 31251 h 324214"/>
                <a:gd name="connsiteX2" fmla="*/ 479394 w 698293"/>
                <a:gd name="connsiteY2" fmla="*/ 324214 h 32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8293" h="324214">
                  <a:moveTo>
                    <a:pt x="0" y="22374"/>
                  </a:moveTo>
                  <a:cubicBezTo>
                    <a:pt x="297402" y="1659"/>
                    <a:pt x="594804" y="-19056"/>
                    <a:pt x="674703" y="31251"/>
                  </a:cubicBezTo>
                  <a:cubicBezTo>
                    <a:pt x="754602" y="81558"/>
                    <a:pt x="616998" y="202886"/>
                    <a:pt x="479394" y="324214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510962" y="1564267"/>
            <a:ext cx="4418756" cy="3416320"/>
            <a:chOff x="4510962" y="1564267"/>
            <a:chExt cx="4418756" cy="3416320"/>
          </a:xfrm>
        </p:grpSpPr>
        <p:sp>
          <p:nvSpPr>
            <p:cNvPr id="39" name="TextBox 38"/>
            <p:cNvSpPr txBox="1"/>
            <p:nvPr/>
          </p:nvSpPr>
          <p:spPr>
            <a:xfrm>
              <a:off x="4929190" y="1564267"/>
              <a:ext cx="4000528" cy="34163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200" dirty="0"/>
                <a:t>class </a:t>
              </a:r>
              <a:r>
                <a:rPr lang="en-US" altLang="ko-KR" sz="1200" b="1" dirty="0" err="1"/>
                <a:t>SuperObject</a:t>
              </a:r>
              <a:r>
                <a:rPr lang="en-US" altLang="ko-KR" sz="1200" dirty="0"/>
                <a:t> {</a:t>
              </a:r>
            </a:p>
            <a:p>
              <a:pPr defTabSz="180000"/>
              <a:r>
                <a:rPr lang="en-US" altLang="ko-KR" sz="1200" dirty="0"/>
                <a:t>	protected String name;</a:t>
              </a:r>
            </a:p>
            <a:p>
              <a:pPr defTabSz="180000"/>
              <a:r>
                <a:rPr lang="en-US" altLang="ko-KR" sz="1200" dirty="0"/>
                <a:t>	public void </a:t>
              </a:r>
              <a:r>
                <a:rPr lang="en-US" altLang="ko-KR" sz="1200" b="1" dirty="0"/>
                <a:t>paint() </a:t>
              </a:r>
              <a:r>
                <a:rPr lang="en-US" altLang="ko-KR" sz="1200" dirty="0"/>
                <a:t>{</a:t>
              </a:r>
            </a:p>
            <a:p>
              <a:pPr defTabSz="180000"/>
              <a:r>
                <a:rPr lang="en-US" altLang="ko-KR" sz="1200" dirty="0"/>
                <a:t>		</a:t>
              </a:r>
              <a:r>
                <a:rPr lang="en-US" altLang="ko-KR" sz="1200" b="1" dirty="0"/>
                <a:t>draw();</a:t>
              </a:r>
            </a:p>
            <a:p>
              <a:pPr defTabSz="180000"/>
              <a:r>
                <a:rPr lang="en-US" altLang="ko-KR" sz="1200" dirty="0"/>
                <a:t>	}</a:t>
              </a:r>
            </a:p>
            <a:p>
              <a:pPr defTabSz="180000"/>
              <a:r>
                <a:rPr lang="en-US" altLang="ko-KR" sz="1200" dirty="0"/>
                <a:t>	public void draw() {</a:t>
              </a:r>
            </a:p>
            <a:p>
              <a:pPr defTabSz="180000"/>
              <a:r>
                <a:rPr lang="en-US" altLang="ko-KR" sz="1200" dirty="0"/>
                <a:t>	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("Super Object");</a:t>
              </a:r>
            </a:p>
            <a:p>
              <a:pPr defTabSz="180000"/>
              <a:r>
                <a:rPr lang="en-US" altLang="ko-KR" sz="1200" dirty="0"/>
                <a:t>	}</a:t>
              </a:r>
            </a:p>
            <a:p>
              <a:pPr defTabSz="180000"/>
              <a:r>
                <a:rPr lang="en-US" altLang="ko-KR" sz="1200" dirty="0"/>
                <a:t>}</a:t>
              </a:r>
            </a:p>
            <a:p>
              <a:pPr defTabSz="180000"/>
              <a:r>
                <a:rPr lang="en-US" altLang="ko-KR" sz="1200" dirty="0"/>
                <a:t>public class </a:t>
              </a:r>
              <a:r>
                <a:rPr lang="en-US" altLang="ko-KR" sz="1200" b="1" dirty="0" err="1"/>
                <a:t>SubObject</a:t>
              </a:r>
              <a:r>
                <a:rPr lang="en-US" altLang="ko-KR" sz="1200" dirty="0"/>
                <a:t> extends </a:t>
              </a:r>
              <a:r>
                <a:rPr lang="en-US" altLang="ko-KR" sz="1200" dirty="0" err="1"/>
                <a:t>SuperObject</a:t>
              </a:r>
              <a:r>
                <a:rPr lang="en-US" altLang="ko-KR" sz="1200" dirty="0"/>
                <a:t> {</a:t>
              </a:r>
            </a:p>
            <a:p>
              <a:pPr defTabSz="180000"/>
              <a:r>
                <a:rPr lang="en-US" altLang="ko-KR" sz="1200" dirty="0"/>
                <a:t>	public void </a:t>
              </a:r>
              <a:r>
                <a:rPr lang="en-US" altLang="ko-KR" sz="1200" b="1" dirty="0"/>
                <a:t>draw() </a:t>
              </a:r>
              <a:r>
                <a:rPr lang="en-US" altLang="ko-KR" sz="1200" dirty="0"/>
                <a:t>{</a:t>
              </a:r>
            </a:p>
            <a:p>
              <a:pPr defTabSz="180000"/>
              <a:r>
                <a:rPr lang="en-US" altLang="ko-KR" sz="1200" dirty="0"/>
                <a:t>	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("Sub Object");</a:t>
              </a:r>
            </a:p>
            <a:p>
              <a:pPr defTabSz="180000"/>
              <a:r>
                <a:rPr lang="en-US" altLang="ko-KR" sz="1200" dirty="0"/>
                <a:t>	}</a:t>
              </a:r>
            </a:p>
            <a:p>
              <a:pPr defTabSz="180000"/>
              <a:r>
                <a:rPr lang="en-US" altLang="ko-KR" sz="1200" dirty="0"/>
                <a:t>	public static void main(String [] </a:t>
              </a:r>
              <a:r>
                <a:rPr lang="en-US" altLang="ko-KR" sz="1200" dirty="0" err="1"/>
                <a:t>args</a:t>
              </a:r>
              <a:r>
                <a:rPr lang="en-US" altLang="ko-KR" sz="1200" dirty="0"/>
                <a:t>) {</a:t>
              </a:r>
            </a:p>
            <a:p>
              <a:pPr defTabSz="180000"/>
              <a:r>
                <a:rPr lang="en-US" altLang="ko-KR" sz="1200" dirty="0"/>
                <a:t>		</a:t>
              </a:r>
              <a:r>
                <a:rPr lang="en-US" altLang="ko-KR" sz="1200" dirty="0" err="1"/>
                <a:t>SuperObject</a:t>
              </a:r>
              <a:r>
                <a:rPr lang="en-US" altLang="ko-KR" sz="1200" dirty="0"/>
                <a:t> b = new </a:t>
              </a:r>
              <a:r>
                <a:rPr lang="en-US" altLang="ko-KR" sz="1200" dirty="0" err="1"/>
                <a:t>SubObject</a:t>
              </a:r>
              <a:r>
                <a:rPr lang="en-US" altLang="ko-KR" sz="1200" dirty="0"/>
                <a:t>();</a:t>
              </a:r>
            </a:p>
            <a:p>
              <a:pPr defTabSz="180000"/>
              <a:r>
                <a:rPr lang="en-US" altLang="ko-KR" sz="1200" dirty="0"/>
                <a:t>		</a:t>
              </a:r>
              <a:r>
                <a:rPr lang="en-US" altLang="ko-KR" sz="1200" b="1" dirty="0" err="1"/>
                <a:t>b.paint</a:t>
              </a:r>
              <a:r>
                <a:rPr lang="en-US" altLang="ko-KR" sz="1200" b="1" dirty="0"/>
                <a:t>();</a:t>
              </a:r>
            </a:p>
            <a:p>
              <a:pPr defTabSz="180000"/>
              <a:r>
                <a:rPr lang="en-US" altLang="ko-KR" sz="1200" dirty="0"/>
                <a:t>	}</a:t>
              </a:r>
            </a:p>
            <a:p>
              <a:pPr defTabSz="180000"/>
              <a:r>
                <a:rPr lang="en-US" altLang="ko-KR" sz="1200" dirty="0"/>
                <a:t>}</a:t>
              </a:r>
            </a:p>
          </p:txBody>
        </p:sp>
        <p:sp>
          <p:nvSpPr>
            <p:cNvPr id="43" name="곱셈 기호 42"/>
            <p:cNvSpPr/>
            <p:nvPr/>
          </p:nvSpPr>
          <p:spPr>
            <a:xfrm>
              <a:off x="6446488" y="2204864"/>
              <a:ext cx="285752" cy="285752"/>
            </a:xfrm>
            <a:prstGeom prst="mathMultiply">
              <a:avLst>
                <a:gd name="adj1" fmla="val 1319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780874" y="2390931"/>
              <a:ext cx="11488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i="1" dirty="0" err="1">
                  <a:solidFill>
                    <a:srgbClr val="7030A0"/>
                  </a:solidFill>
                </a:rPr>
                <a:t>동적바인딩</a:t>
              </a:r>
              <a:endParaRPr lang="ko-KR" altLang="en-US" sz="1200" b="1" i="1" dirty="0">
                <a:solidFill>
                  <a:srgbClr val="7030A0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>
              <a:off x="4510962" y="2112978"/>
              <a:ext cx="844324" cy="2322491"/>
            </a:xfrm>
            <a:custGeom>
              <a:avLst/>
              <a:gdLst>
                <a:gd name="connsiteX0" fmla="*/ 722488 w 722488"/>
                <a:gd name="connsiteY0" fmla="*/ 3141133 h 3141133"/>
                <a:gd name="connsiteX1" fmla="*/ 214488 w 722488"/>
                <a:gd name="connsiteY1" fmla="*/ 2616200 h 3141133"/>
                <a:gd name="connsiteX2" fmla="*/ 19755 w 722488"/>
                <a:gd name="connsiteY2" fmla="*/ 1625600 h 3141133"/>
                <a:gd name="connsiteX3" fmla="*/ 95955 w 722488"/>
                <a:gd name="connsiteY3" fmla="*/ 575733 h 3141133"/>
                <a:gd name="connsiteX4" fmla="*/ 587021 w 722488"/>
                <a:gd name="connsiteY4" fmla="*/ 0 h 3141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488" h="3141133">
                  <a:moveTo>
                    <a:pt x="722488" y="3141133"/>
                  </a:moveTo>
                  <a:cubicBezTo>
                    <a:pt x="527049" y="3004961"/>
                    <a:pt x="331610" y="2868789"/>
                    <a:pt x="214488" y="2616200"/>
                  </a:cubicBezTo>
                  <a:cubicBezTo>
                    <a:pt x="97366" y="2363611"/>
                    <a:pt x="39510" y="1965678"/>
                    <a:pt x="19755" y="1625600"/>
                  </a:cubicBezTo>
                  <a:cubicBezTo>
                    <a:pt x="0" y="1285522"/>
                    <a:pt x="1411" y="846666"/>
                    <a:pt x="95955" y="575733"/>
                  </a:cubicBezTo>
                  <a:cubicBezTo>
                    <a:pt x="190499" y="304800"/>
                    <a:pt x="388760" y="152400"/>
                    <a:pt x="587021" y="0"/>
                  </a:cubicBezTo>
                </a:path>
              </a:pathLst>
            </a:cu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5891313" y="2240973"/>
              <a:ext cx="698293" cy="324214"/>
            </a:xfrm>
            <a:custGeom>
              <a:avLst/>
              <a:gdLst>
                <a:gd name="connsiteX0" fmla="*/ 0 w 698293"/>
                <a:gd name="connsiteY0" fmla="*/ 22374 h 324214"/>
                <a:gd name="connsiteX1" fmla="*/ 674703 w 698293"/>
                <a:gd name="connsiteY1" fmla="*/ 31251 h 324214"/>
                <a:gd name="connsiteX2" fmla="*/ 479394 w 698293"/>
                <a:gd name="connsiteY2" fmla="*/ 324214 h 32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8293" h="324214">
                  <a:moveTo>
                    <a:pt x="0" y="22374"/>
                  </a:moveTo>
                  <a:cubicBezTo>
                    <a:pt x="297402" y="1659"/>
                    <a:pt x="594804" y="-19056"/>
                    <a:pt x="674703" y="31251"/>
                  </a:cubicBezTo>
                  <a:cubicBezTo>
                    <a:pt x="754602" y="81558"/>
                    <a:pt x="616998" y="202886"/>
                    <a:pt x="479394" y="324214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5894773" y="2110624"/>
              <a:ext cx="2460523" cy="1452455"/>
            </a:xfrm>
            <a:custGeom>
              <a:avLst/>
              <a:gdLst>
                <a:gd name="connsiteX0" fmla="*/ 0 w 2525873"/>
                <a:gd name="connsiteY0" fmla="*/ 132396 h 2556000"/>
                <a:gd name="connsiteX1" fmla="*/ 1322773 w 2525873"/>
                <a:gd name="connsiteY1" fmla="*/ 8109 h 2556000"/>
                <a:gd name="connsiteX2" fmla="*/ 2157274 w 2525873"/>
                <a:gd name="connsiteY2" fmla="*/ 336582 h 2556000"/>
                <a:gd name="connsiteX3" fmla="*/ 2512380 w 2525873"/>
                <a:gd name="connsiteY3" fmla="*/ 1073429 h 2556000"/>
                <a:gd name="connsiteX4" fmla="*/ 2396971 w 2525873"/>
                <a:gd name="connsiteY4" fmla="*/ 1774765 h 2556000"/>
                <a:gd name="connsiteX5" fmla="*/ 1890944 w 2525873"/>
                <a:gd name="connsiteY5" fmla="*/ 2334058 h 2556000"/>
                <a:gd name="connsiteX6" fmla="*/ 772357 w 2525873"/>
                <a:gd name="connsiteY6" fmla="*/ 2556000 h 25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5873" h="2556000">
                  <a:moveTo>
                    <a:pt x="0" y="132396"/>
                  </a:moveTo>
                  <a:cubicBezTo>
                    <a:pt x="481613" y="53237"/>
                    <a:pt x="963227" y="-25922"/>
                    <a:pt x="1322773" y="8109"/>
                  </a:cubicBezTo>
                  <a:cubicBezTo>
                    <a:pt x="1682319" y="42140"/>
                    <a:pt x="1959006" y="159029"/>
                    <a:pt x="2157274" y="336582"/>
                  </a:cubicBezTo>
                  <a:cubicBezTo>
                    <a:pt x="2355542" y="514135"/>
                    <a:pt x="2472430" y="833732"/>
                    <a:pt x="2512380" y="1073429"/>
                  </a:cubicBezTo>
                  <a:cubicBezTo>
                    <a:pt x="2552330" y="1313126"/>
                    <a:pt x="2500544" y="1564660"/>
                    <a:pt x="2396971" y="1774765"/>
                  </a:cubicBezTo>
                  <a:cubicBezTo>
                    <a:pt x="2293398" y="1984870"/>
                    <a:pt x="2161713" y="2203852"/>
                    <a:pt x="1890944" y="2334058"/>
                  </a:cubicBezTo>
                  <a:cubicBezTo>
                    <a:pt x="1620175" y="2464264"/>
                    <a:pt x="1196266" y="2510132"/>
                    <a:pt x="772357" y="2556000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28" y="5556651"/>
            <a:ext cx="3571900" cy="770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016" y="5556651"/>
            <a:ext cx="3293558" cy="96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740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super </a:t>
            </a:r>
            <a:r>
              <a:rPr lang="ko-KR" altLang="en-US" dirty="0"/>
              <a:t>키워드로 슈퍼 클래스의 멤버 접근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3851920" y="1340768"/>
            <a:ext cx="4914128" cy="5040560"/>
          </a:xfrm>
        </p:spPr>
        <p:txBody>
          <a:bodyPr/>
          <a:lstStyle/>
          <a:p>
            <a:pPr lvl="1"/>
            <a:r>
              <a:rPr lang="en-US" altLang="ko-KR" sz="1600" dirty="0"/>
              <a:t>super</a:t>
            </a:r>
          </a:p>
          <a:p>
            <a:pPr lvl="2"/>
            <a:r>
              <a:rPr lang="ko-KR" altLang="en-US" sz="1400" dirty="0"/>
              <a:t>슈퍼 클래스의 멤버를 접근할 때 사용되는 </a:t>
            </a:r>
            <a:r>
              <a:rPr lang="ko-KR" altLang="en-US" sz="1400" dirty="0" err="1"/>
              <a:t>레퍼런스</a:t>
            </a:r>
            <a:endParaRPr lang="en-US" altLang="ko-KR" sz="1400" dirty="0"/>
          </a:p>
          <a:p>
            <a:pPr marL="685800" lvl="2" indent="0">
              <a:buNone/>
            </a:pPr>
            <a:r>
              <a:rPr lang="en-US" altLang="ko-KR" sz="1400" dirty="0"/>
              <a:t>     </a:t>
            </a:r>
            <a:r>
              <a:rPr lang="en-US" altLang="ko-KR" sz="1400" b="1" dirty="0"/>
              <a:t>super.</a:t>
            </a:r>
            <a:r>
              <a:rPr lang="ko-KR" altLang="en-US" sz="1400" b="1" dirty="0" err="1"/>
              <a:t>슈퍼클래스의멤버</a:t>
            </a:r>
            <a:endParaRPr lang="en-US" altLang="ko-KR" sz="1400" b="1" dirty="0"/>
          </a:p>
          <a:p>
            <a:pPr lvl="2"/>
            <a:endParaRPr lang="en-US" altLang="ko-KR" sz="1400" dirty="0"/>
          </a:p>
          <a:p>
            <a:pPr lvl="2"/>
            <a:r>
              <a:rPr lang="ko-KR" altLang="en-US" sz="1400" dirty="0"/>
              <a:t>서브 클래스에서만 사용</a:t>
            </a:r>
            <a:endParaRPr lang="en-US" altLang="ko-KR" sz="1400" dirty="0"/>
          </a:p>
          <a:p>
            <a:pPr lvl="2"/>
            <a:r>
              <a:rPr lang="ko-KR" altLang="en-US" sz="1400" dirty="0"/>
              <a:t>슈퍼 클래스의 필드 접근</a:t>
            </a:r>
            <a:endParaRPr lang="en-US" altLang="ko-KR" sz="1400" dirty="0"/>
          </a:p>
          <a:p>
            <a:pPr lvl="2"/>
            <a:r>
              <a:rPr lang="ko-KR" altLang="en-US" sz="1400" dirty="0"/>
              <a:t>슈퍼 클래스의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 시</a:t>
            </a:r>
            <a:endParaRPr lang="en-US" altLang="ko-KR" sz="1400" dirty="0"/>
          </a:p>
          <a:p>
            <a:pPr lvl="2"/>
            <a:r>
              <a:rPr lang="en-US" altLang="ko-KR" sz="1400" dirty="0"/>
              <a:t>super</a:t>
            </a:r>
            <a:r>
              <a:rPr lang="ko-KR" altLang="en-US" sz="1400" dirty="0"/>
              <a:t>로 이루어지는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 </a:t>
            </a:r>
            <a:r>
              <a:rPr lang="en-US" altLang="ko-KR" sz="1400" dirty="0"/>
              <a:t>:</a:t>
            </a:r>
            <a:r>
              <a:rPr lang="ko-KR" altLang="en-US" sz="1400" dirty="0"/>
              <a:t> 정적 바인딩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50722" y="1823913"/>
            <a:ext cx="3592845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class </a:t>
            </a:r>
            <a:r>
              <a:rPr lang="en-US" altLang="ko-KR" sz="1200" b="1" dirty="0" err="1"/>
              <a:t>SuperObject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protected String name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public void paint() {</a:t>
            </a:r>
          </a:p>
          <a:p>
            <a:pPr defTabSz="180000"/>
            <a:r>
              <a:rPr lang="en-US" altLang="ko-KR" sz="1200" dirty="0"/>
              <a:t>		draw();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void draw()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(name);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b="1" dirty="0" err="1"/>
              <a:t>SubObject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SuperObject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protected String </a:t>
            </a:r>
            <a:r>
              <a:rPr lang="en-US" altLang="ko-KR" sz="1200" b="1" dirty="0"/>
              <a:t>name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name = "Sub";</a:t>
            </a:r>
          </a:p>
          <a:p>
            <a:pPr defTabSz="180000"/>
            <a:r>
              <a:rPr lang="en-US" altLang="ko-KR" sz="1200" dirty="0">
                <a:solidFill>
                  <a:srgbClr val="FF0000"/>
                </a:solidFill>
              </a:rPr>
              <a:t>		</a:t>
            </a:r>
            <a:r>
              <a:rPr lang="en-US" altLang="ko-KR" sz="1200" b="1" dirty="0"/>
              <a:t>super.name = "Super";</a:t>
            </a:r>
          </a:p>
          <a:p>
            <a:pPr defTabSz="180000"/>
            <a:r>
              <a:rPr lang="en-US" altLang="ko-KR" sz="1200" b="1" dirty="0">
                <a:solidFill>
                  <a:srgbClr val="FF0000"/>
                </a:solidFill>
              </a:rPr>
              <a:t>		</a:t>
            </a:r>
            <a:r>
              <a:rPr lang="en-US" altLang="ko-KR" sz="1200" b="1" dirty="0" err="1"/>
              <a:t>super.draw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(name);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SuperObject</a:t>
            </a:r>
            <a:r>
              <a:rPr lang="en-US" altLang="ko-KR" sz="1200" dirty="0"/>
              <a:t> b = new </a:t>
            </a:r>
            <a:r>
              <a:rPr lang="en-US" altLang="ko-KR" sz="1200" dirty="0" err="1"/>
              <a:t>SubObject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>
                <a:solidFill>
                  <a:srgbClr val="FF0000"/>
                </a:solidFill>
              </a:rPr>
              <a:t>b.paint</a:t>
            </a:r>
            <a:r>
              <a:rPr lang="en-US" altLang="ko-KR" sz="1200" b="1" dirty="0">
                <a:solidFill>
                  <a:srgbClr val="FF0000"/>
                </a:solidFill>
              </a:rPr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50722" y="6149127"/>
            <a:ext cx="3592845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Super</a:t>
            </a:r>
          </a:p>
          <a:p>
            <a:r>
              <a:rPr lang="en-US" altLang="ko-KR" sz="1200" dirty="0"/>
              <a:t>Sub</a:t>
            </a:r>
            <a:endParaRPr lang="ko-KR" altLang="en-US" sz="1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4813610"/>
            <a:ext cx="4110645" cy="1797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자유형 6"/>
          <p:cNvSpPr/>
          <p:nvPr/>
        </p:nvSpPr>
        <p:spPr>
          <a:xfrm>
            <a:off x="107504" y="2152543"/>
            <a:ext cx="904075" cy="2215026"/>
          </a:xfrm>
          <a:custGeom>
            <a:avLst/>
            <a:gdLst>
              <a:gd name="connsiteX0" fmla="*/ 656444 w 656444"/>
              <a:gd name="connsiteY0" fmla="*/ 2277035 h 2277035"/>
              <a:gd name="connsiteX1" fmla="*/ 235103 w 656444"/>
              <a:gd name="connsiteY1" fmla="*/ 2017059 h 2277035"/>
              <a:gd name="connsiteX2" fmla="*/ 19950 w 656444"/>
              <a:gd name="connsiteY2" fmla="*/ 1461247 h 2277035"/>
              <a:gd name="connsiteX3" fmla="*/ 37880 w 656444"/>
              <a:gd name="connsiteY3" fmla="*/ 546847 h 2277035"/>
              <a:gd name="connsiteX4" fmla="*/ 270962 w 656444"/>
              <a:gd name="connsiteY4" fmla="*/ 134471 h 2277035"/>
              <a:gd name="connsiteX5" fmla="*/ 566797 w 656444"/>
              <a:gd name="connsiteY5" fmla="*/ 0 h 22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6444" h="2277035">
                <a:moveTo>
                  <a:pt x="656444" y="2277035"/>
                </a:moveTo>
                <a:cubicBezTo>
                  <a:pt x="498814" y="2215029"/>
                  <a:pt x="341185" y="2153024"/>
                  <a:pt x="235103" y="2017059"/>
                </a:cubicBezTo>
                <a:cubicBezTo>
                  <a:pt x="129021" y="1881094"/>
                  <a:pt x="52820" y="1706282"/>
                  <a:pt x="19950" y="1461247"/>
                </a:cubicBezTo>
                <a:cubicBezTo>
                  <a:pt x="-12920" y="1216212"/>
                  <a:pt x="-3955" y="767976"/>
                  <a:pt x="37880" y="546847"/>
                </a:cubicBezTo>
                <a:cubicBezTo>
                  <a:pt x="79715" y="325718"/>
                  <a:pt x="182809" y="225612"/>
                  <a:pt x="270962" y="134471"/>
                </a:cubicBezTo>
                <a:cubicBezTo>
                  <a:pt x="359115" y="43330"/>
                  <a:pt x="462956" y="21665"/>
                  <a:pt x="566797" y="0"/>
                </a:cubicBezTo>
              </a:path>
            </a:pathLst>
          </a:custGeom>
          <a:noFill/>
          <a:ln w="190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2159062" y="2897246"/>
            <a:ext cx="2196914" cy="1647860"/>
          </a:xfrm>
          <a:custGeom>
            <a:avLst/>
            <a:gdLst>
              <a:gd name="connsiteX0" fmla="*/ 0 w 2196914"/>
              <a:gd name="connsiteY0" fmla="*/ 1647860 h 1647860"/>
              <a:gd name="connsiteX1" fmla="*/ 842682 w 2196914"/>
              <a:gd name="connsiteY1" fmla="*/ 1594072 h 1647860"/>
              <a:gd name="connsiteX2" fmla="*/ 1712259 w 2196914"/>
              <a:gd name="connsiteY2" fmla="*/ 1343060 h 1647860"/>
              <a:gd name="connsiteX3" fmla="*/ 2142564 w 2196914"/>
              <a:gd name="connsiteY3" fmla="*/ 858966 h 1647860"/>
              <a:gd name="connsiteX4" fmla="*/ 2133600 w 2196914"/>
              <a:gd name="connsiteY4" fmla="*/ 276260 h 1647860"/>
              <a:gd name="connsiteX5" fmla="*/ 1622612 w 2196914"/>
              <a:gd name="connsiteY5" fmla="*/ 34213 h 1647860"/>
              <a:gd name="connsiteX6" fmla="*/ 197223 w 2196914"/>
              <a:gd name="connsiteY6" fmla="*/ 7319 h 164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6914" h="1647860">
                <a:moveTo>
                  <a:pt x="0" y="1647860"/>
                </a:moveTo>
                <a:cubicBezTo>
                  <a:pt x="278653" y="1646366"/>
                  <a:pt x="557306" y="1644872"/>
                  <a:pt x="842682" y="1594072"/>
                </a:cubicBezTo>
                <a:cubicBezTo>
                  <a:pt x="1128058" y="1543272"/>
                  <a:pt x="1495612" y="1465578"/>
                  <a:pt x="1712259" y="1343060"/>
                </a:cubicBezTo>
                <a:cubicBezTo>
                  <a:pt x="1928906" y="1220542"/>
                  <a:pt x="2072340" y="1036766"/>
                  <a:pt x="2142564" y="858966"/>
                </a:cubicBezTo>
                <a:cubicBezTo>
                  <a:pt x="2212788" y="681166"/>
                  <a:pt x="2220259" y="413719"/>
                  <a:pt x="2133600" y="276260"/>
                </a:cubicBezTo>
                <a:cubicBezTo>
                  <a:pt x="2046941" y="138801"/>
                  <a:pt x="1945342" y="79036"/>
                  <a:pt x="1622612" y="34213"/>
                </a:cubicBezTo>
                <a:cubicBezTo>
                  <a:pt x="1299883" y="-10611"/>
                  <a:pt x="748553" y="-1646"/>
                  <a:pt x="197223" y="7319"/>
                </a:cubicBezTo>
              </a:path>
            </a:pathLst>
          </a:custGeom>
          <a:noFill/>
          <a:ln w="190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139081" y="2348880"/>
            <a:ext cx="1037873" cy="306467"/>
          </a:xfrm>
          <a:prstGeom prst="wedgeRoundRectCallout">
            <a:avLst>
              <a:gd name="adj1" fmla="val 9007"/>
              <a:gd name="adj2" fmla="val 1262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ko-KR" altLang="en-US" sz="1200" dirty="0"/>
              <a:t>정적 바인딩</a:t>
            </a:r>
          </a:p>
        </p:txBody>
      </p:sp>
      <p:sp>
        <p:nvSpPr>
          <p:cNvPr id="9" name="자유형 8"/>
          <p:cNvSpPr/>
          <p:nvPr/>
        </p:nvSpPr>
        <p:spPr>
          <a:xfrm>
            <a:off x="490947" y="2530136"/>
            <a:ext cx="565496" cy="1455938"/>
          </a:xfrm>
          <a:custGeom>
            <a:avLst/>
            <a:gdLst>
              <a:gd name="connsiteX0" fmla="*/ 565496 w 565496"/>
              <a:gd name="connsiteY0" fmla="*/ 0 h 1455938"/>
              <a:gd name="connsiteX1" fmla="*/ 201511 w 565496"/>
              <a:gd name="connsiteY1" fmla="*/ 142043 h 1455938"/>
              <a:gd name="connsiteX2" fmla="*/ 23958 w 565496"/>
              <a:gd name="connsiteY2" fmla="*/ 435006 h 1455938"/>
              <a:gd name="connsiteX3" fmla="*/ 15080 w 565496"/>
              <a:gd name="connsiteY3" fmla="*/ 976544 h 1455938"/>
              <a:gd name="connsiteX4" fmla="*/ 148245 w 565496"/>
              <a:gd name="connsiteY4" fmla="*/ 1287262 h 1455938"/>
              <a:gd name="connsiteX5" fmla="*/ 396820 w 565496"/>
              <a:gd name="connsiteY5" fmla="*/ 1455938 h 14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5496" h="1455938">
                <a:moveTo>
                  <a:pt x="565496" y="0"/>
                </a:moveTo>
                <a:cubicBezTo>
                  <a:pt x="428631" y="34771"/>
                  <a:pt x="291767" y="69542"/>
                  <a:pt x="201511" y="142043"/>
                </a:cubicBezTo>
                <a:cubicBezTo>
                  <a:pt x="111255" y="214544"/>
                  <a:pt x="55030" y="295923"/>
                  <a:pt x="23958" y="435006"/>
                </a:cubicBezTo>
                <a:cubicBezTo>
                  <a:pt x="-7114" y="574089"/>
                  <a:pt x="-5634" y="834501"/>
                  <a:pt x="15080" y="976544"/>
                </a:cubicBezTo>
                <a:cubicBezTo>
                  <a:pt x="35794" y="1118587"/>
                  <a:pt x="84622" y="1207363"/>
                  <a:pt x="148245" y="1287262"/>
                </a:cubicBezTo>
                <a:cubicBezTo>
                  <a:pt x="211868" y="1367161"/>
                  <a:pt x="304344" y="1411549"/>
                  <a:pt x="396820" y="1455938"/>
                </a:cubicBezTo>
              </a:path>
            </a:pathLst>
          </a:custGeom>
          <a:noFill/>
          <a:ln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78404" y="1445419"/>
            <a:ext cx="825086" cy="255389"/>
          </a:xfrm>
          <a:prstGeom prst="wedgeRoundRectCallout">
            <a:avLst>
              <a:gd name="adj1" fmla="val -1753"/>
              <a:gd name="adj2" fmla="val 5259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ko-KR" altLang="en-US" sz="900"/>
              <a:t>동적 </a:t>
            </a:r>
            <a:r>
              <a:rPr lang="ko-KR" altLang="en-US" sz="900" dirty="0"/>
              <a:t>바인딩</a:t>
            </a:r>
          </a:p>
        </p:txBody>
      </p:sp>
    </p:spTree>
    <p:extLst>
      <p:ext uri="{BB962C8B-B14F-4D97-AF65-F5344CB8AC3E}">
        <p14:creationId xmlns:p14="http://schemas.microsoft.com/office/powerpoint/2010/main" val="2111769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오버로딩과 </a:t>
            </a:r>
            <a:r>
              <a:rPr lang="ko-KR" altLang="en-US" dirty="0" err="1"/>
              <a:t>오버라이딩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7632836" cy="3515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5733256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실습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928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추상 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추상 </a:t>
            </a:r>
            <a:r>
              <a:rPr lang="ko-KR" altLang="en-US" sz="1800" dirty="0" err="1"/>
              <a:t>메소드</a:t>
            </a:r>
            <a:r>
              <a:rPr lang="en-US" altLang="ko-KR" sz="1800" dirty="0"/>
              <a:t>(abstract method)</a:t>
            </a:r>
          </a:p>
          <a:p>
            <a:pPr lvl="1"/>
            <a:r>
              <a:rPr lang="en-US" altLang="ko-KR" sz="1600" dirty="0"/>
              <a:t>abstract</a:t>
            </a:r>
            <a:r>
              <a:rPr lang="ko-KR" altLang="en-US" sz="1600" dirty="0"/>
              <a:t>로 선언된 </a:t>
            </a:r>
            <a:r>
              <a:rPr lang="ko-KR" altLang="en-US" sz="1600" dirty="0" err="1"/>
              <a:t>메소드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메소드의</a:t>
            </a:r>
            <a:r>
              <a:rPr lang="ko-KR" altLang="en-US" sz="1600" dirty="0"/>
              <a:t> 코드는 없고 원형만 선언</a:t>
            </a:r>
            <a:endParaRPr lang="en-US" altLang="ko-KR" sz="1600" dirty="0"/>
          </a:p>
          <a:p>
            <a:pPr lvl="2"/>
            <a:endParaRPr lang="en-US" altLang="ko-KR" sz="14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추상 클래스</a:t>
            </a:r>
            <a:r>
              <a:rPr lang="en-US" altLang="ko-KR" sz="1800" dirty="0"/>
              <a:t>(abstract class)</a:t>
            </a:r>
          </a:p>
          <a:p>
            <a:pPr lvl="1"/>
            <a:r>
              <a:rPr lang="ko-KR" altLang="en-US" sz="1600" dirty="0"/>
              <a:t>추상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가지며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abstract</a:t>
            </a:r>
            <a:r>
              <a:rPr lang="ko-KR" altLang="en-US" sz="1600" dirty="0"/>
              <a:t>로 선언된 클래스</a:t>
            </a:r>
            <a:endParaRPr lang="en-US" altLang="ko-KR" sz="1600" dirty="0"/>
          </a:p>
          <a:p>
            <a:pPr lvl="1"/>
            <a:r>
              <a:rPr lang="ko-KR" altLang="en-US" sz="1600" dirty="0"/>
              <a:t>추상 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없이</a:t>
            </a:r>
            <a:r>
              <a:rPr lang="en-US" altLang="ko-KR" sz="1600" dirty="0"/>
              <a:t>, abstract</a:t>
            </a:r>
            <a:r>
              <a:rPr lang="ko-KR" altLang="en-US" sz="1600" dirty="0"/>
              <a:t>로 선언한 클래스</a:t>
            </a:r>
            <a:endParaRPr lang="en-US" altLang="ko-KR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31640" y="2204864"/>
            <a:ext cx="68407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abstract </a:t>
            </a:r>
            <a:r>
              <a:rPr lang="en-US" altLang="ko-KR" sz="1200" dirty="0"/>
              <a:t>public</a:t>
            </a:r>
            <a:r>
              <a:rPr lang="en-US" altLang="ko-KR" sz="1200" b="1" dirty="0"/>
              <a:t> </a:t>
            </a:r>
            <a:r>
              <a:rPr lang="en-US" altLang="ko-KR" sz="1200" dirty="0"/>
              <a:t>String </a:t>
            </a:r>
            <a:r>
              <a:rPr lang="en-US" altLang="ko-KR" sz="1200" dirty="0" err="1"/>
              <a:t>getName</a:t>
            </a:r>
            <a:r>
              <a:rPr lang="en-US" altLang="ko-KR" sz="1200" dirty="0"/>
              <a:t>();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en-US" altLang="ko-KR" sz="1200" dirty="0"/>
          </a:p>
          <a:p>
            <a:endParaRPr lang="ko-KR" altLang="en-US" sz="1200" dirty="0"/>
          </a:p>
          <a:p>
            <a:r>
              <a:rPr lang="en-US" altLang="ko-KR" sz="1200" b="1" dirty="0"/>
              <a:t>abstract</a:t>
            </a:r>
            <a:r>
              <a:rPr lang="en-US" altLang="ko-KR" sz="1200" dirty="0"/>
              <a:t> public</a:t>
            </a:r>
            <a:r>
              <a:rPr lang="en-US" altLang="ko-KR" sz="1200" b="1" dirty="0"/>
              <a:t> </a:t>
            </a:r>
            <a:r>
              <a:rPr lang="en-US" altLang="ko-KR" sz="1200" dirty="0"/>
              <a:t>String fail() { return "Good Bye"; }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아님</a:t>
            </a:r>
            <a:r>
              <a:rPr lang="en-US" altLang="ko-KR" sz="1200" dirty="0"/>
              <a:t>. </a:t>
            </a:r>
            <a:r>
              <a:rPr lang="ko-KR" altLang="en-US" sz="1200" dirty="0"/>
              <a:t>컴파일 오류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21" y="2566338"/>
            <a:ext cx="293371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331640" y="4077072"/>
            <a:ext cx="3384376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// </a:t>
            </a:r>
            <a:r>
              <a:rPr lang="ko-KR" altLang="en-US" sz="1200" b="1" dirty="0"/>
              <a:t>추상 </a:t>
            </a:r>
            <a:r>
              <a:rPr lang="ko-KR" altLang="en-US" sz="1200" b="1" dirty="0" err="1"/>
              <a:t>메소드를</a:t>
            </a:r>
            <a:r>
              <a:rPr lang="ko-KR" altLang="en-US" sz="1200" b="1" dirty="0"/>
              <a:t> 가진 추상 클래스</a:t>
            </a:r>
          </a:p>
          <a:p>
            <a:pPr defTabSz="180000"/>
            <a:r>
              <a:rPr lang="en-US" altLang="ko-KR" sz="1200" b="1" dirty="0"/>
              <a:t>abstract class Shape </a:t>
            </a:r>
            <a:r>
              <a:rPr lang="en-US" altLang="ko-KR" sz="1200" dirty="0"/>
              <a:t>{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public</a:t>
            </a:r>
            <a:r>
              <a:rPr lang="en-US" altLang="ko-KR" sz="1200" b="1" dirty="0"/>
              <a:t> </a:t>
            </a:r>
            <a:r>
              <a:rPr lang="en-US" altLang="ko-KR" sz="1200" dirty="0"/>
              <a:t>Shape() { ... }</a:t>
            </a:r>
          </a:p>
          <a:p>
            <a:pPr defTabSz="180000"/>
            <a:r>
              <a:rPr lang="en-US" altLang="ko-KR" sz="1200" dirty="0"/>
              <a:t>	public</a:t>
            </a:r>
            <a:r>
              <a:rPr lang="en-US" altLang="ko-KR" sz="1200" b="1" dirty="0"/>
              <a:t> </a:t>
            </a:r>
            <a:r>
              <a:rPr lang="en-US" altLang="ko-KR" sz="1200" dirty="0"/>
              <a:t>void edit() { ... 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abstract</a:t>
            </a:r>
            <a:r>
              <a:rPr lang="en-US" altLang="ko-KR" sz="1200" dirty="0"/>
              <a:t> public void draw();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5108650" y="4089443"/>
            <a:ext cx="306375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// </a:t>
            </a:r>
            <a:r>
              <a:rPr lang="ko-KR" altLang="en-US" sz="1200" b="1" dirty="0"/>
              <a:t>추상 </a:t>
            </a:r>
            <a:r>
              <a:rPr lang="ko-KR" altLang="en-US" sz="1200" b="1" dirty="0" err="1"/>
              <a:t>메소드</a:t>
            </a:r>
            <a:r>
              <a:rPr lang="ko-KR" altLang="en-US" sz="1200" b="1" dirty="0"/>
              <a:t> 없는 추상 클래스</a:t>
            </a:r>
          </a:p>
          <a:p>
            <a:pPr defTabSz="180000"/>
            <a:r>
              <a:rPr lang="en-US" altLang="ko-KR" sz="1200" b="1" dirty="0"/>
              <a:t>abstract class </a:t>
            </a:r>
            <a:r>
              <a:rPr lang="en-US" altLang="ko-KR" sz="1200" b="1" dirty="0" err="1"/>
              <a:t>JComponent</a:t>
            </a:r>
            <a:r>
              <a:rPr lang="en-US" altLang="ko-KR" sz="1200" b="1" dirty="0"/>
              <a:t> </a:t>
            </a:r>
            <a:r>
              <a:rPr lang="en-US" altLang="ko-KR" sz="1200" dirty="0"/>
              <a:t>{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String name;</a:t>
            </a:r>
          </a:p>
          <a:p>
            <a:pPr defTabSz="180000"/>
            <a:r>
              <a:rPr lang="en-US" altLang="ko-KR" sz="1200" dirty="0"/>
              <a:t>	public</a:t>
            </a:r>
            <a:r>
              <a:rPr lang="en-US" altLang="ko-KR" sz="1200" b="1" dirty="0"/>
              <a:t> </a:t>
            </a:r>
            <a:r>
              <a:rPr lang="en-US" altLang="ko-KR" sz="1200" dirty="0"/>
              <a:t>void load(String name ) {</a:t>
            </a:r>
          </a:p>
          <a:p>
            <a:pPr defTabSz="180000"/>
            <a:r>
              <a:rPr lang="en-US" altLang="ko-KR" sz="1200" dirty="0"/>
              <a:t>		this.name= name;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1331640" y="5805264"/>
            <a:ext cx="619268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fault { // </a:t>
            </a:r>
            <a:r>
              <a:rPr lang="ko-KR" altLang="en-US" sz="1200" dirty="0"/>
              <a:t>오류</a:t>
            </a:r>
            <a:r>
              <a:rPr lang="en-US" altLang="ko-KR" sz="1200" dirty="0"/>
              <a:t>.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메소드를</a:t>
            </a:r>
            <a:r>
              <a:rPr lang="ko-KR" altLang="en-US" sz="1200" dirty="0"/>
              <a:t> 가지고 있으므로 </a:t>
            </a:r>
            <a:r>
              <a:rPr lang="en-US" altLang="ko-KR" sz="1200" dirty="0"/>
              <a:t>abstract</a:t>
            </a:r>
            <a:r>
              <a:rPr lang="ko-KR" altLang="en-US" sz="1200" dirty="0"/>
              <a:t>로 선언되어야 함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abstract </a:t>
            </a:r>
            <a:r>
              <a:rPr lang="en-US" altLang="ko-KR" sz="1200" dirty="0"/>
              <a:t>public void f();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69" y="5805264"/>
            <a:ext cx="293371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5138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클래스의 </a:t>
            </a:r>
            <a:r>
              <a:rPr lang="ko-KR" altLang="en-US" dirty="0" err="1"/>
              <a:t>인스턴스</a:t>
            </a:r>
            <a:r>
              <a:rPr lang="ko-KR" altLang="en-US" dirty="0"/>
              <a:t> 생성 불가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추상 클래스는 온전한 클래스가 아니기 때문에 </a:t>
            </a:r>
            <a:r>
              <a:rPr lang="ko-KR" altLang="en-US" dirty="0" err="1"/>
              <a:t>인스턴스를</a:t>
            </a:r>
            <a:r>
              <a:rPr lang="ko-KR" altLang="en-US" dirty="0"/>
              <a:t> 생성할 수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9656" y="2564904"/>
            <a:ext cx="70567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JComponent</a:t>
            </a:r>
            <a:r>
              <a:rPr lang="en-US" altLang="ko-KR" sz="1400" dirty="0"/>
              <a:t> p; 		// </a:t>
            </a:r>
            <a:r>
              <a:rPr lang="ko-KR" altLang="en-US" sz="1400" dirty="0"/>
              <a:t>오류 없음</a:t>
            </a:r>
            <a:r>
              <a:rPr lang="en-US" altLang="ko-KR" sz="1400" dirty="0"/>
              <a:t>. </a:t>
            </a:r>
            <a:r>
              <a:rPr lang="ko-KR" altLang="en-US" sz="1400" dirty="0"/>
              <a:t>추상 클래스의 </a:t>
            </a:r>
            <a:r>
              <a:rPr lang="ko-KR" altLang="en-US" sz="1400" dirty="0" err="1"/>
              <a:t>레퍼런스</a:t>
            </a:r>
            <a:r>
              <a:rPr lang="ko-KR" altLang="en-US" sz="1400" dirty="0"/>
              <a:t> 선언</a:t>
            </a:r>
          </a:p>
          <a:p>
            <a:r>
              <a:rPr lang="en-US" altLang="ko-KR" sz="1400" dirty="0"/>
              <a:t>p = new </a:t>
            </a:r>
            <a:r>
              <a:rPr lang="en-US" altLang="ko-KR" sz="1400" dirty="0" err="1"/>
              <a:t>JComponent</a:t>
            </a:r>
            <a:r>
              <a:rPr lang="en-US" altLang="ko-KR" sz="1400" dirty="0"/>
              <a:t>(); 	// </a:t>
            </a:r>
            <a:r>
              <a:rPr lang="ko-KR" altLang="en-US" sz="1400" dirty="0"/>
              <a:t>컴파일 오류</a:t>
            </a:r>
            <a:r>
              <a:rPr lang="en-US" altLang="ko-KR" sz="1400" dirty="0"/>
              <a:t>. </a:t>
            </a:r>
            <a:r>
              <a:rPr lang="ko-KR" altLang="en-US" sz="1400" dirty="0"/>
              <a:t>추상 클래스의 </a:t>
            </a:r>
            <a:r>
              <a:rPr lang="ko-KR" altLang="en-US" sz="1400" dirty="0" err="1"/>
              <a:t>인스턴스</a:t>
            </a:r>
            <a:r>
              <a:rPr lang="ko-KR" altLang="en-US" sz="1400" dirty="0"/>
              <a:t> 생성 불가</a:t>
            </a:r>
          </a:p>
          <a:p>
            <a:r>
              <a:rPr lang="en-US" altLang="ko-KR" sz="1400" dirty="0"/>
              <a:t>Shape </a:t>
            </a:r>
            <a:r>
              <a:rPr lang="en-US" altLang="ko-KR" sz="1400" dirty="0" err="1"/>
              <a:t>obj</a:t>
            </a:r>
            <a:r>
              <a:rPr lang="en-US" altLang="ko-KR" sz="1400" dirty="0"/>
              <a:t> = </a:t>
            </a:r>
            <a:r>
              <a:rPr lang="en-US" altLang="ko-KR" sz="1400" strike="sngStrike" dirty="0"/>
              <a:t>new Shape</a:t>
            </a:r>
            <a:r>
              <a:rPr lang="en-US" altLang="ko-KR" sz="1400" dirty="0"/>
              <a:t>(); 	// </a:t>
            </a:r>
            <a:r>
              <a:rPr lang="ko-KR" altLang="en-US" sz="1400" dirty="0"/>
              <a:t>컴파일 오류</a:t>
            </a:r>
            <a:r>
              <a:rPr lang="en-US" altLang="ko-KR" sz="1400" dirty="0"/>
              <a:t>. </a:t>
            </a:r>
            <a:r>
              <a:rPr lang="ko-KR" altLang="en-US" sz="1400" dirty="0"/>
              <a:t>추상 클래스의 </a:t>
            </a:r>
            <a:r>
              <a:rPr lang="ko-KR" altLang="en-US" sz="1400" dirty="0" err="1"/>
              <a:t>인스턴스</a:t>
            </a:r>
            <a:r>
              <a:rPr lang="ko-KR" altLang="en-US" sz="1400" dirty="0"/>
              <a:t> 생성 불가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54" y="3033524"/>
            <a:ext cx="293371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195736" y="3933056"/>
            <a:ext cx="5760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Unresolved compilation problem: Cannot instantiate the type Shape</a:t>
            </a:r>
          </a:p>
        </p:txBody>
      </p:sp>
      <p:sp>
        <p:nvSpPr>
          <p:cNvPr id="9" name="자유형 8"/>
          <p:cNvSpPr/>
          <p:nvPr/>
        </p:nvSpPr>
        <p:spPr>
          <a:xfrm>
            <a:off x="2343705" y="3240350"/>
            <a:ext cx="26633" cy="674702"/>
          </a:xfrm>
          <a:custGeom>
            <a:avLst/>
            <a:gdLst>
              <a:gd name="connsiteX0" fmla="*/ 26633 w 26633"/>
              <a:gd name="connsiteY0" fmla="*/ 0 h 674702"/>
              <a:gd name="connsiteX1" fmla="*/ 0 w 26633"/>
              <a:gd name="connsiteY1" fmla="*/ 674702 h 6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633" h="674702">
                <a:moveTo>
                  <a:pt x="26633" y="0"/>
                </a:moveTo>
                <a:lnTo>
                  <a:pt x="0" y="674702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86984" y="3567499"/>
            <a:ext cx="1524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컴파일 오류 메시지</a:t>
            </a:r>
          </a:p>
        </p:txBody>
      </p:sp>
    </p:spTree>
    <p:extLst>
      <p:ext uri="{BB962C8B-B14F-4D97-AF65-F5344CB8AC3E}">
        <p14:creationId xmlns:p14="http://schemas.microsoft.com/office/powerpoint/2010/main" val="75749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48" y="980729"/>
            <a:ext cx="5974716" cy="163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051720" y="116632"/>
            <a:ext cx="5597624" cy="679450"/>
          </a:xfrm>
        </p:spPr>
        <p:txBody>
          <a:bodyPr/>
          <a:lstStyle/>
          <a:p>
            <a:r>
              <a:rPr lang="ko-KR" altLang="en-US" dirty="0"/>
              <a:t>상속의 필요성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732240" y="1430040"/>
            <a:ext cx="174599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상속이 없는 경우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중복된 멤버를 가진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4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개의 클래스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732240" y="4382990"/>
            <a:ext cx="19656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상속을 이용한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경우 중복이 제거되고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간결해진 클래스 구조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수정 용이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39553" y="980728"/>
            <a:ext cx="6120680" cy="17237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39553" y="3013968"/>
            <a:ext cx="6120680" cy="329535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13739"/>
            <a:ext cx="5762888" cy="254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642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클래스의 상속과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1800" dirty="0"/>
              <a:t>추상 클래스 상속</a:t>
            </a:r>
            <a:endParaRPr lang="en-US" altLang="ko-KR" sz="1800" dirty="0"/>
          </a:p>
          <a:p>
            <a:pPr lvl="2"/>
            <a:r>
              <a:rPr lang="ko-KR" altLang="en-US" sz="1600" dirty="0"/>
              <a:t>추상 클래스를 상속받으면 추상 클래스가 됨</a:t>
            </a:r>
            <a:endParaRPr lang="en-US" altLang="ko-KR" sz="1600" dirty="0"/>
          </a:p>
          <a:p>
            <a:pPr lvl="2"/>
            <a:r>
              <a:rPr lang="ko-KR" altLang="en-US" sz="1600" dirty="0"/>
              <a:t>서브 클래스도 </a:t>
            </a:r>
            <a:r>
              <a:rPr lang="en-US" altLang="ko-KR" sz="1600" dirty="0"/>
              <a:t>abstract</a:t>
            </a:r>
            <a:r>
              <a:rPr lang="ko-KR" altLang="en-US" sz="1600" dirty="0"/>
              <a:t>로 선언해야 함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추상 클래스 구현</a:t>
            </a:r>
            <a:endParaRPr lang="en-US" altLang="ko-KR" sz="1800" dirty="0"/>
          </a:p>
          <a:p>
            <a:pPr lvl="2"/>
            <a:r>
              <a:rPr lang="ko-KR" altLang="en-US" sz="1600" dirty="0"/>
              <a:t>서브 클래스에서 슈퍼 클래스의 추상 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구현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오버라이딩</a:t>
            </a:r>
            <a:r>
              <a:rPr lang="en-US" altLang="ko-KR" sz="1600" dirty="0"/>
              <a:t>)</a:t>
            </a:r>
          </a:p>
          <a:p>
            <a:pPr lvl="2"/>
            <a:r>
              <a:rPr lang="ko-KR" altLang="en-US" sz="1600" dirty="0"/>
              <a:t>추상 클래스를 구현한 서브 클래스는 추상 클래스 아님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23614" y="2348880"/>
            <a:ext cx="5828706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abstract</a:t>
            </a:r>
            <a:r>
              <a:rPr lang="en-US" altLang="ko-KR" sz="1200" dirty="0"/>
              <a:t> class A { // </a:t>
            </a:r>
            <a:r>
              <a:rPr lang="ko-KR" altLang="en-US" sz="1200" dirty="0"/>
              <a:t>추상 클래스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abstract public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add(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x,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y); </a:t>
            </a:r>
            <a:r>
              <a:rPr lang="en-US" altLang="ko-KR" sz="1200" dirty="0"/>
              <a:t>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abstract</a:t>
            </a:r>
            <a:r>
              <a:rPr lang="en-US" altLang="ko-KR" sz="1200" dirty="0"/>
              <a:t> class B extends A { // </a:t>
            </a:r>
            <a:r>
              <a:rPr lang="ko-KR" altLang="en-US" sz="1200" dirty="0"/>
              <a:t>추상 클래스</a:t>
            </a:r>
            <a:r>
              <a:rPr lang="en-US" altLang="ko-KR" sz="1200" dirty="0"/>
              <a:t>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public</a:t>
            </a:r>
            <a:r>
              <a:rPr lang="en-US" altLang="ko-KR" sz="1200" b="1" dirty="0"/>
              <a:t> </a:t>
            </a:r>
            <a:r>
              <a:rPr lang="en-US" altLang="ko-KR" sz="1200" dirty="0"/>
              <a:t>void show()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("B"); 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623614" y="3717033"/>
            <a:ext cx="5828706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A </a:t>
            </a:r>
            <a:r>
              <a:rPr lang="en-US" altLang="ko-KR" sz="1200" dirty="0" err="1"/>
              <a:t>a</a:t>
            </a:r>
            <a:r>
              <a:rPr lang="en-US" altLang="ko-KR" sz="1200" dirty="0"/>
              <a:t> = new A(); // </a:t>
            </a:r>
            <a:r>
              <a:rPr lang="ko-KR" altLang="en-US" sz="1200" dirty="0"/>
              <a:t>컴파일 오류</a:t>
            </a:r>
            <a:r>
              <a:rPr lang="en-US" altLang="ko-KR" sz="1200" dirty="0"/>
              <a:t>. </a:t>
            </a:r>
            <a:r>
              <a:rPr lang="ko-KR" altLang="en-US" sz="1200" dirty="0"/>
              <a:t>추상 클래스의 </a:t>
            </a:r>
            <a:r>
              <a:rPr lang="ko-KR" altLang="en-US" sz="1200" dirty="0" err="1"/>
              <a:t>인스턴스</a:t>
            </a:r>
            <a:r>
              <a:rPr lang="ko-KR" altLang="en-US" sz="1200" dirty="0"/>
              <a:t> 생성 불가</a:t>
            </a:r>
          </a:p>
          <a:p>
            <a:r>
              <a:rPr lang="en-US" altLang="ko-KR" sz="1200" dirty="0"/>
              <a:t>B </a:t>
            </a:r>
            <a:r>
              <a:rPr lang="en-US" altLang="ko-KR" sz="1200" dirty="0" err="1"/>
              <a:t>b</a:t>
            </a:r>
            <a:r>
              <a:rPr lang="en-US" altLang="ko-KR" sz="1200" dirty="0"/>
              <a:t> = new B(); // </a:t>
            </a:r>
            <a:r>
              <a:rPr lang="ko-KR" altLang="en-US" sz="1200" dirty="0"/>
              <a:t>컴파일 오류</a:t>
            </a:r>
            <a:r>
              <a:rPr lang="en-US" altLang="ko-KR" sz="1200" dirty="0"/>
              <a:t>. </a:t>
            </a:r>
            <a:r>
              <a:rPr lang="ko-KR" altLang="en-US" sz="1200" dirty="0"/>
              <a:t>추상 클래스의 </a:t>
            </a:r>
            <a:r>
              <a:rPr lang="ko-KR" altLang="en-US" sz="1200" dirty="0" err="1"/>
              <a:t>인스턴스</a:t>
            </a:r>
            <a:r>
              <a:rPr lang="ko-KR" altLang="en-US" sz="1200" dirty="0"/>
              <a:t> 생성 불가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244" y="3822135"/>
            <a:ext cx="279556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623614" y="5373216"/>
            <a:ext cx="5828706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C extends A { // </a:t>
            </a:r>
            <a:r>
              <a:rPr lang="ko-KR" altLang="en-US" sz="1200" dirty="0"/>
              <a:t>추상 클래스 구현</a:t>
            </a:r>
            <a:r>
              <a:rPr lang="en-US" altLang="ko-KR" sz="1200" dirty="0"/>
              <a:t>. C</a:t>
            </a:r>
            <a:r>
              <a:rPr lang="ko-KR" altLang="en-US" sz="1200" dirty="0"/>
              <a:t>는 정상 클래스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add(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x,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y) { return </a:t>
            </a:r>
            <a:r>
              <a:rPr lang="en-US" altLang="ko-KR" sz="1200" b="1" dirty="0" err="1"/>
              <a:t>x+y</a:t>
            </a:r>
            <a:r>
              <a:rPr lang="en-US" altLang="ko-KR" sz="1200" b="1" dirty="0"/>
              <a:t>; }</a:t>
            </a:r>
            <a:r>
              <a:rPr lang="en-US" altLang="ko-KR" sz="1200" dirty="0"/>
              <a:t>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구현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public</a:t>
            </a:r>
            <a:r>
              <a:rPr lang="en-US" altLang="ko-KR" sz="1200" b="1" dirty="0"/>
              <a:t> </a:t>
            </a:r>
            <a:r>
              <a:rPr lang="en-US" altLang="ko-KR" sz="1200" dirty="0"/>
              <a:t>void show()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("C"); 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...</a:t>
            </a:r>
          </a:p>
          <a:p>
            <a:pPr defTabSz="180000"/>
            <a:r>
              <a:rPr lang="en-US" altLang="ko-KR" sz="1200" dirty="0"/>
              <a:t>C </a:t>
            </a:r>
            <a:r>
              <a:rPr lang="en-US" altLang="ko-KR" sz="1200" dirty="0" err="1"/>
              <a:t>c</a:t>
            </a:r>
            <a:r>
              <a:rPr lang="en-US" altLang="ko-KR" sz="1200" dirty="0"/>
              <a:t> = new C(); // </a:t>
            </a:r>
            <a:r>
              <a:rPr lang="ko-KR" altLang="en-US" sz="1200" dirty="0"/>
              <a:t>정상</a:t>
            </a:r>
          </a:p>
        </p:txBody>
      </p:sp>
    </p:spTree>
    <p:extLst>
      <p:ext uri="{BB962C8B-B14F-4D97-AF65-F5344CB8AC3E}">
        <p14:creationId xmlns:p14="http://schemas.microsoft.com/office/powerpoint/2010/main" val="3386565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추상 클래스의 목적</a:t>
            </a:r>
            <a:endParaRPr lang="ko-KR" altLang="en-US" dirty="0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4535416" cy="5040560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추상 클래스의 목적</a:t>
            </a:r>
            <a:endParaRPr lang="en-US" altLang="ko-KR" sz="1800" dirty="0"/>
          </a:p>
          <a:p>
            <a:pPr lvl="1"/>
            <a:r>
              <a:rPr lang="ko-KR" altLang="en-US" sz="1600" dirty="0"/>
              <a:t>상속을 위한 슈퍼 클래스로 활용하는 것</a:t>
            </a:r>
            <a:endParaRPr lang="en-US" altLang="ko-KR" sz="1600" dirty="0"/>
          </a:p>
          <a:p>
            <a:pPr lvl="1"/>
            <a:r>
              <a:rPr lang="ko-KR" altLang="en-US" sz="1600" dirty="0"/>
              <a:t>서브 클래스에서 추상 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구현</a:t>
            </a:r>
            <a:endParaRPr lang="en-US" altLang="ko-KR" sz="1600" dirty="0"/>
          </a:p>
          <a:p>
            <a:pPr lvl="1"/>
            <a:r>
              <a:rPr lang="ko-KR" altLang="en-US" sz="1600" dirty="0" err="1"/>
              <a:t>다형성</a:t>
            </a:r>
            <a:r>
              <a:rPr lang="ko-KR" altLang="en-US" sz="1600" dirty="0"/>
              <a:t> 실현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14348" y="5149641"/>
            <a:ext cx="2571768" cy="120032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class Line extends </a:t>
            </a:r>
            <a:r>
              <a:rPr lang="en-US" altLang="ko-KR" sz="1200" dirty="0" err="1"/>
              <a:t>DObject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>
                <a:solidFill>
                  <a:srgbClr val="FF0000"/>
                </a:solidFill>
              </a:rPr>
              <a:t>@Override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void draw() {</a:t>
            </a:r>
          </a:p>
          <a:p>
            <a:pPr defTabSz="180000"/>
            <a:r>
              <a:rPr lang="en-US" altLang="ko-KR" sz="1200" b="1" dirty="0"/>
              <a:t>		 </a:t>
            </a:r>
            <a:r>
              <a:rPr lang="en-US" altLang="ko-KR" sz="1200" b="1" dirty="0" err="1"/>
              <a:t>System.out.println</a:t>
            </a:r>
            <a:r>
              <a:rPr lang="en-US" altLang="ko-KR" sz="1200" b="1" dirty="0"/>
              <a:t>("Line");</a:t>
            </a:r>
          </a:p>
          <a:p>
            <a:pPr defTabSz="180000"/>
            <a:r>
              <a:rPr lang="en-US" altLang="ko-KR" sz="1200" b="1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500430" y="5149641"/>
            <a:ext cx="2571666" cy="120032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class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DObject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altLang="ko-KR" sz="1200" dirty="0">
                <a:solidFill>
                  <a:srgbClr val="FF0000"/>
                </a:solidFill>
              </a:rPr>
              <a:t>@Override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void draw() {</a:t>
            </a:r>
          </a:p>
          <a:p>
            <a:pPr defTabSz="180000"/>
            <a:r>
              <a:rPr lang="en-US" altLang="ko-KR" sz="1200" b="1" dirty="0"/>
              <a:t>		 </a:t>
            </a:r>
            <a:r>
              <a:rPr lang="en-US" altLang="ko-KR" sz="1200" b="1" dirty="0" err="1"/>
              <a:t>System.out.println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b="1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215074" y="5149641"/>
            <a:ext cx="2627579" cy="120032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200" dirty="0"/>
              <a:t>class Circle extends </a:t>
            </a:r>
            <a:r>
              <a:rPr lang="en-US" altLang="ko-KR" sz="1200" dirty="0" err="1"/>
              <a:t>DObject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altLang="ko-KR" sz="1200" dirty="0">
                <a:solidFill>
                  <a:srgbClr val="FF0000"/>
                </a:solidFill>
              </a:rPr>
              <a:t>@Override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void draw() {</a:t>
            </a:r>
          </a:p>
          <a:p>
            <a:pPr defTabSz="180000"/>
            <a:r>
              <a:rPr lang="en-US" altLang="ko-KR" sz="1200" b="1" dirty="0"/>
              <a:t>		 </a:t>
            </a:r>
            <a:r>
              <a:rPr lang="en-US" altLang="ko-KR" sz="1200" b="1" dirty="0" err="1"/>
              <a:t>System.out.println</a:t>
            </a:r>
            <a:r>
              <a:rPr lang="en-US" altLang="ko-KR" sz="1200" b="1" dirty="0"/>
              <a:t>("Circle");</a:t>
            </a:r>
          </a:p>
          <a:p>
            <a:pPr defTabSz="180000"/>
            <a:r>
              <a:rPr lang="en-US" altLang="ko-KR" sz="1200" b="1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cxnSp>
        <p:nvCxnSpPr>
          <p:cNvPr id="9" name="꺾인 연결선 8"/>
          <p:cNvCxnSpPr>
            <a:stCxn id="5" idx="0"/>
          </p:cNvCxnSpPr>
          <p:nvPr/>
        </p:nvCxnSpPr>
        <p:spPr>
          <a:xfrm rot="5400000" flipH="1" flipV="1">
            <a:off x="3147791" y="3511118"/>
            <a:ext cx="490964" cy="278608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6" idx="0"/>
            <a:endCxn id="12" idx="2"/>
          </p:cNvCxnSpPr>
          <p:nvPr/>
        </p:nvCxnSpPr>
        <p:spPr>
          <a:xfrm rot="16200000" flipV="1">
            <a:off x="4292125" y="4655503"/>
            <a:ext cx="981926" cy="63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7" idx="0"/>
          </p:cNvCxnSpPr>
          <p:nvPr/>
        </p:nvCxnSpPr>
        <p:spPr>
          <a:xfrm rot="16200000" flipV="1">
            <a:off x="5908907" y="3529684"/>
            <a:ext cx="490964" cy="274895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58310" y="3521384"/>
            <a:ext cx="2643206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/>
              <a:t>abstract</a:t>
            </a:r>
            <a:r>
              <a:rPr lang="en-US" altLang="ko-KR" sz="1200" dirty="0"/>
              <a:t> class Shape 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b="1" dirty="0"/>
              <a:t>abstract</a:t>
            </a:r>
            <a:r>
              <a:rPr lang="en-US" altLang="ko-KR" sz="1200" dirty="0"/>
              <a:t> void draw();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5482321" y="1274707"/>
            <a:ext cx="3325764" cy="2252881"/>
            <a:chOff x="4699838" y="432608"/>
            <a:chExt cx="3325764" cy="2252881"/>
          </a:xfrm>
        </p:grpSpPr>
        <p:sp>
          <p:nvSpPr>
            <p:cNvPr id="13" name="TextBox 12"/>
            <p:cNvSpPr txBox="1"/>
            <p:nvPr/>
          </p:nvSpPr>
          <p:spPr>
            <a:xfrm>
              <a:off x="4739454" y="1062792"/>
              <a:ext cx="3286148" cy="101566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200" dirty="0"/>
                <a:t>class Shape {</a:t>
              </a:r>
            </a:p>
            <a:p>
              <a:pPr defTabSz="180000"/>
              <a:r>
                <a:rPr lang="en-US" altLang="ko-KR" sz="1200" dirty="0"/>
                <a:t>	public void draw() {</a:t>
              </a:r>
            </a:p>
            <a:p>
              <a:pPr defTabSz="180000"/>
              <a:r>
                <a:rPr lang="en-US" altLang="ko-KR" sz="1200" dirty="0"/>
                <a:t>	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("Shape");</a:t>
              </a:r>
            </a:p>
            <a:p>
              <a:pPr defTabSz="180000"/>
              <a:r>
                <a:rPr lang="en-US" altLang="ko-KR" sz="1200" dirty="0"/>
                <a:t>	}</a:t>
              </a:r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14" name="곱셈 기호 13"/>
            <p:cNvSpPr/>
            <p:nvPr/>
          </p:nvSpPr>
          <p:spPr>
            <a:xfrm>
              <a:off x="4699838" y="432608"/>
              <a:ext cx="3290670" cy="2252881"/>
            </a:xfrm>
            <a:prstGeom prst="mathMultiply">
              <a:avLst>
                <a:gd name="adj1" fmla="val 7956"/>
              </a:avLst>
            </a:prstGeom>
            <a:solidFill>
              <a:srgbClr val="FF0000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18" name="자유형 17"/>
          <p:cNvSpPr/>
          <p:nvPr/>
        </p:nvSpPr>
        <p:spPr>
          <a:xfrm>
            <a:off x="6072097" y="2920554"/>
            <a:ext cx="1092914" cy="923995"/>
          </a:xfrm>
          <a:custGeom>
            <a:avLst/>
            <a:gdLst>
              <a:gd name="connsiteX0" fmla="*/ 943897 w 943897"/>
              <a:gd name="connsiteY0" fmla="*/ 0 h 580104"/>
              <a:gd name="connsiteX1" fmla="*/ 776749 w 943897"/>
              <a:gd name="connsiteY1" fmla="*/ 432620 h 580104"/>
              <a:gd name="connsiteX2" fmla="*/ 0 w 943897"/>
              <a:gd name="connsiteY2" fmla="*/ 580104 h 58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3897" h="580104">
                <a:moveTo>
                  <a:pt x="943897" y="0"/>
                </a:moveTo>
                <a:cubicBezTo>
                  <a:pt x="938981" y="167968"/>
                  <a:pt x="934065" y="335936"/>
                  <a:pt x="776749" y="432620"/>
                </a:cubicBezTo>
                <a:cubicBezTo>
                  <a:pt x="619433" y="529304"/>
                  <a:pt x="309716" y="554704"/>
                  <a:pt x="0" y="580104"/>
                </a:cubicBezTo>
              </a:path>
            </a:pathLst>
          </a:custGeom>
          <a:ln w="28575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TextBox 18"/>
          <p:cNvSpPr txBox="1"/>
          <p:nvPr/>
        </p:nvSpPr>
        <p:spPr>
          <a:xfrm>
            <a:off x="6904873" y="3527588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추상 클래스로 작성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230880" y="4573577"/>
            <a:ext cx="1676824" cy="337128"/>
          </a:xfrm>
          <a:prstGeom prst="wedgeRoundRectCallout">
            <a:avLst>
              <a:gd name="adj1" fmla="val -7868"/>
              <a:gd name="adj2" fmla="val 1201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추상 클래스를 상속받아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추상 </a:t>
            </a:r>
            <a:r>
              <a:rPr lang="ko-KR" altLang="en-US" sz="1000" dirty="0" err="1">
                <a:solidFill>
                  <a:schemeClr val="tx1"/>
                </a:solidFill>
              </a:rPr>
              <a:t>메소드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draw()</a:t>
            </a:r>
            <a:r>
              <a:rPr lang="ko-KR" altLang="en-US" sz="1000" dirty="0">
                <a:solidFill>
                  <a:schemeClr val="tx1"/>
                </a:solidFill>
              </a:rPr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2539298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5-5 : </a:t>
            </a:r>
            <a:r>
              <a:rPr lang="ko-KR" altLang="en-US" dirty="0"/>
              <a:t>추상 클래스의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600" y="2060848"/>
            <a:ext cx="5214974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abstract </a:t>
            </a:r>
            <a:r>
              <a:rPr lang="en-US" altLang="ko-KR" sz="1400" dirty="0"/>
              <a:t>class Calculator {</a:t>
            </a:r>
          </a:p>
          <a:p>
            <a:pPr lvl="1"/>
            <a:r>
              <a:rPr lang="fr-FR" altLang="ko-KR" sz="1400" dirty="0"/>
              <a:t>public </a:t>
            </a:r>
            <a:r>
              <a:rPr lang="fr-FR" altLang="ko-KR" sz="1400" b="1" dirty="0"/>
              <a:t>abstract</a:t>
            </a:r>
            <a:r>
              <a:rPr lang="fr-FR" altLang="ko-KR" sz="1400" dirty="0"/>
              <a:t> int add(int a, int b);</a:t>
            </a:r>
          </a:p>
          <a:p>
            <a:pPr lvl="1"/>
            <a:r>
              <a:rPr lang="en-US" altLang="ko-KR" sz="1400" dirty="0"/>
              <a:t>public </a:t>
            </a:r>
            <a:r>
              <a:rPr lang="en-US" altLang="ko-KR" sz="1400" b="1" dirty="0"/>
              <a:t>abstract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subtract(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b);</a:t>
            </a:r>
          </a:p>
          <a:p>
            <a:pPr lvl="1"/>
            <a:r>
              <a:rPr lang="en-US" altLang="ko-KR" sz="1400" dirty="0"/>
              <a:t>public </a:t>
            </a:r>
            <a:r>
              <a:rPr lang="en-US" altLang="ko-KR" sz="1400" b="1" dirty="0"/>
              <a:t>abstract</a:t>
            </a:r>
            <a:r>
              <a:rPr lang="en-US" altLang="ko-KR" sz="1400" dirty="0"/>
              <a:t> double average(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[] a);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9850" y="1484784"/>
            <a:ext cx="7484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추상 클래스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Calculator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상속받는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GoodCalc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구현하라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4592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576" y="1628800"/>
            <a:ext cx="5790468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GoodCalc</a:t>
            </a:r>
            <a:r>
              <a:rPr lang="en-US" altLang="ko-KR" sz="1200" b="1" dirty="0"/>
              <a:t> extends Calculator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	@Override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add(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b</a:t>
            </a:r>
            <a:r>
              <a:rPr lang="en-US" altLang="ko-KR" sz="1200" dirty="0"/>
              <a:t>) {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구현</a:t>
            </a:r>
          </a:p>
          <a:p>
            <a:pPr defTabSz="180000"/>
            <a:r>
              <a:rPr lang="en-US" altLang="ko-KR" sz="1200" dirty="0"/>
              <a:t>		return a + b;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	@Override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subtract(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b) </a:t>
            </a:r>
            <a:r>
              <a:rPr lang="en-US" altLang="ko-KR" sz="1200" dirty="0"/>
              <a:t>{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구현</a:t>
            </a:r>
          </a:p>
          <a:p>
            <a:pPr defTabSz="180000"/>
            <a:r>
              <a:rPr lang="en-US" altLang="ko-KR" sz="1200" dirty="0"/>
              <a:t>		return a - b;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	@Override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double average(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[] a) </a:t>
            </a:r>
            <a:r>
              <a:rPr lang="en-US" altLang="ko-KR" sz="1200" dirty="0"/>
              <a:t>{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구현</a:t>
            </a:r>
          </a:p>
          <a:p>
            <a:pPr defTabSz="180000"/>
            <a:r>
              <a:rPr lang="en-US" altLang="ko-KR" sz="1200" dirty="0"/>
              <a:t>		double sum = 0;</a:t>
            </a:r>
          </a:p>
          <a:p>
            <a:pPr defTabSz="180000"/>
            <a:r>
              <a:rPr lang="nn-NO" altLang="ko-KR" sz="1200" dirty="0"/>
              <a:t>		for (int i = 0; i &lt; a.length; i++)</a:t>
            </a:r>
          </a:p>
          <a:p>
            <a:pPr defTabSz="180000"/>
            <a:r>
              <a:rPr lang="en-US" altLang="ko-KR" sz="1200" dirty="0"/>
              <a:t>			sum += a[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];</a:t>
            </a:r>
          </a:p>
          <a:p>
            <a:pPr defTabSz="180000"/>
            <a:r>
              <a:rPr lang="en-US" altLang="ko-KR" sz="1200" dirty="0"/>
              <a:t>		return sum/</a:t>
            </a:r>
            <a:r>
              <a:rPr lang="en-US" altLang="ko-KR" sz="1200" dirty="0" err="1"/>
              <a:t>a.length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GoodCalc</a:t>
            </a:r>
            <a:r>
              <a:rPr lang="en-US" altLang="ko-KR" sz="1200" b="1" dirty="0"/>
              <a:t> c = new </a:t>
            </a:r>
            <a:r>
              <a:rPr lang="en-US" altLang="ko-KR" sz="1200" b="1" dirty="0" err="1"/>
              <a:t>GoodCalc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c.add</a:t>
            </a:r>
            <a:r>
              <a:rPr lang="en-US" altLang="ko-KR" sz="1200" b="1" dirty="0"/>
              <a:t>(2,3)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c.subtract</a:t>
            </a:r>
            <a:r>
              <a:rPr lang="en-US" altLang="ko-KR" sz="1200" b="1" dirty="0"/>
              <a:t>(2,3)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c.average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[] { 2,3,4 })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32240" y="5506784"/>
            <a:ext cx="38824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5</a:t>
            </a:r>
          </a:p>
          <a:p>
            <a:r>
              <a:rPr lang="en-US" altLang="ko-KR" sz="1200" dirty="0"/>
              <a:t>-1</a:t>
            </a:r>
          </a:p>
          <a:p>
            <a:r>
              <a:rPr lang="en-US" altLang="ko-KR" sz="1200" dirty="0"/>
              <a:t>3.0</a:t>
            </a:r>
            <a:endParaRPr lang="ko-KR" altLang="en-US" sz="1200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5-5 </a:t>
            </a:r>
            <a:r>
              <a:rPr lang="ko-KR" altLang="en-US" dirty="0"/>
              <a:t>정답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135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인터페이스의 필요성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53" y="1844824"/>
            <a:ext cx="8293871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1763688" y="5013176"/>
            <a:ext cx="2101992" cy="504056"/>
          </a:xfrm>
          <a:prstGeom prst="wedgeRoundRectCallout">
            <a:avLst>
              <a:gd name="adj1" fmla="val 14035"/>
              <a:gd name="adj2" fmla="val -84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정해진 규격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인터페이스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에 맞기만 하면 연결 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각 회사마다 구현 방법은 다름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300192" y="4953258"/>
            <a:ext cx="2101992" cy="504056"/>
          </a:xfrm>
          <a:prstGeom prst="wedgeRoundRectCallout">
            <a:avLst>
              <a:gd name="adj1" fmla="val 14035"/>
              <a:gd name="adj2" fmla="val -84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정해진 규격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인터페이스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에 맞지 않으면 연결 불가</a:t>
            </a:r>
          </a:p>
        </p:txBody>
      </p:sp>
    </p:spTree>
    <p:extLst>
      <p:ext uri="{BB962C8B-B14F-4D97-AF65-F5344CB8AC3E}">
        <p14:creationId xmlns:p14="http://schemas.microsoft.com/office/powerpoint/2010/main" val="4021964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인터페이스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자바의 인터페이스</a:t>
            </a:r>
            <a:endParaRPr lang="en-US" altLang="ko-KR" dirty="0"/>
          </a:p>
          <a:p>
            <a:pPr lvl="1"/>
            <a:r>
              <a:rPr lang="ko-KR" altLang="en-US" dirty="0"/>
              <a:t>클래스가 구현해야 할 </a:t>
            </a:r>
            <a:r>
              <a:rPr lang="ko-KR" altLang="en-US" dirty="0" err="1"/>
              <a:t>메소드들이</a:t>
            </a:r>
            <a:r>
              <a:rPr lang="ko-KR" altLang="en-US" dirty="0"/>
              <a:t> 선언되는 </a:t>
            </a:r>
            <a:r>
              <a:rPr lang="ko-KR" altLang="en-US" dirty="0" err="1"/>
              <a:t>추상형</a:t>
            </a:r>
            <a:endParaRPr lang="en-US" altLang="ko-KR" dirty="0"/>
          </a:p>
          <a:p>
            <a:pPr lvl="1"/>
            <a:r>
              <a:rPr lang="ko-KR" altLang="en-US" dirty="0"/>
              <a:t>인터페이스 선언</a:t>
            </a:r>
            <a:endParaRPr lang="en-US" altLang="ko-KR" dirty="0"/>
          </a:p>
          <a:p>
            <a:pPr lvl="2"/>
            <a:r>
              <a:rPr lang="en-US" altLang="ko-KR" b="1" dirty="0"/>
              <a:t>interface</a:t>
            </a:r>
            <a:r>
              <a:rPr lang="en-US" altLang="ko-KR" dirty="0"/>
              <a:t> </a:t>
            </a:r>
            <a:r>
              <a:rPr lang="ko-KR" altLang="en-US" dirty="0"/>
              <a:t>키워드로 선언</a:t>
            </a:r>
            <a:endParaRPr lang="en-US" altLang="ko-KR" dirty="0"/>
          </a:p>
          <a:p>
            <a:pPr lvl="2"/>
            <a:r>
              <a:rPr lang="en-US" altLang="ko-KR" dirty="0"/>
              <a:t>Ex) public</a:t>
            </a:r>
            <a:r>
              <a:rPr lang="ko-KR" altLang="en-US" dirty="0"/>
              <a:t> </a:t>
            </a:r>
            <a:r>
              <a:rPr lang="en-US" altLang="ko-KR" b="1" dirty="0"/>
              <a:t>interface</a:t>
            </a:r>
            <a:r>
              <a:rPr lang="en-US" altLang="ko-KR" dirty="0"/>
              <a:t> </a:t>
            </a:r>
            <a:r>
              <a:rPr lang="en-US" altLang="ko-KR" dirty="0" err="1"/>
              <a:t>SerialDriver</a:t>
            </a:r>
            <a:r>
              <a:rPr lang="en-US" altLang="ko-KR" dirty="0"/>
              <a:t> {…}</a:t>
            </a:r>
          </a:p>
          <a:p>
            <a:r>
              <a:rPr lang="ko-KR" altLang="en-US" dirty="0"/>
              <a:t>자바 인터페이스에 대한 변화</a:t>
            </a:r>
            <a:endParaRPr lang="en-US" altLang="ko-KR" dirty="0"/>
          </a:p>
          <a:p>
            <a:pPr lvl="1"/>
            <a:r>
              <a:rPr lang="en-US" altLang="ko-KR" dirty="0"/>
              <a:t>Java 7</a:t>
            </a:r>
            <a:r>
              <a:rPr lang="ko-KR" altLang="en-US" dirty="0"/>
              <a:t>까지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인터페이스는 상수와 추상 </a:t>
            </a:r>
            <a:r>
              <a:rPr lang="ko-KR" altLang="en-US" dirty="0" err="1"/>
              <a:t>메소드로만</a:t>
            </a:r>
            <a:r>
              <a:rPr lang="ko-KR" altLang="en-US" dirty="0"/>
              <a:t> 구성</a:t>
            </a:r>
            <a:endParaRPr lang="en-US" altLang="ko-KR" dirty="0"/>
          </a:p>
          <a:p>
            <a:pPr lvl="1"/>
            <a:r>
              <a:rPr lang="en-US" altLang="ko-KR" dirty="0"/>
              <a:t>Java 8</a:t>
            </a:r>
            <a:r>
              <a:rPr lang="ko-KR" altLang="en-US" dirty="0"/>
              <a:t>부터 </a:t>
            </a:r>
            <a:endParaRPr lang="en-US" altLang="ko-KR" dirty="0"/>
          </a:p>
          <a:p>
            <a:pPr lvl="2"/>
            <a:r>
              <a:rPr lang="ko-KR" altLang="en-US" dirty="0"/>
              <a:t>상수와 </a:t>
            </a:r>
            <a:r>
              <a:rPr lang="ko-KR" altLang="en-US" dirty="0" err="1"/>
              <a:t>추상메소드</a:t>
            </a:r>
            <a:r>
              <a:rPr lang="ko-KR" altLang="en-US" dirty="0"/>
              <a:t> 포함</a:t>
            </a:r>
            <a:endParaRPr lang="en-US" altLang="ko-KR" dirty="0"/>
          </a:p>
          <a:p>
            <a:pPr lvl="2"/>
            <a:r>
              <a:rPr lang="en-US" altLang="ko-KR" dirty="0"/>
              <a:t>default </a:t>
            </a:r>
            <a:r>
              <a:rPr lang="ko-KR" altLang="en-US" dirty="0" err="1"/>
              <a:t>메소드</a:t>
            </a:r>
            <a:r>
              <a:rPr lang="ko-KR" altLang="en-US" dirty="0"/>
              <a:t> 포함</a:t>
            </a:r>
            <a:r>
              <a:rPr lang="en-US" altLang="ko-KR" dirty="0"/>
              <a:t> (Java 8)</a:t>
            </a:r>
          </a:p>
          <a:p>
            <a:pPr lvl="2"/>
            <a:r>
              <a:rPr lang="en-US" altLang="ko-KR" dirty="0"/>
              <a:t>private </a:t>
            </a:r>
            <a:r>
              <a:rPr lang="ko-KR" altLang="en-US" dirty="0" err="1"/>
              <a:t>메소드</a:t>
            </a:r>
            <a:r>
              <a:rPr lang="ko-KR" altLang="en-US" dirty="0"/>
              <a:t> 포함</a:t>
            </a:r>
            <a:r>
              <a:rPr lang="en-US" altLang="ko-KR" dirty="0"/>
              <a:t> (Java 9)</a:t>
            </a:r>
          </a:p>
          <a:p>
            <a:pPr lvl="2"/>
            <a:r>
              <a:rPr lang="en-US" altLang="ko-KR" dirty="0"/>
              <a:t>static </a:t>
            </a:r>
            <a:r>
              <a:rPr lang="ko-KR" altLang="en-US" dirty="0" err="1"/>
              <a:t>메소드</a:t>
            </a:r>
            <a:r>
              <a:rPr lang="ko-KR" altLang="en-US" dirty="0"/>
              <a:t> 포함</a:t>
            </a:r>
            <a:r>
              <a:rPr lang="en-US" altLang="ko-KR" dirty="0"/>
              <a:t> (Java 9)</a:t>
            </a:r>
          </a:p>
          <a:p>
            <a:pPr lvl="1"/>
            <a:r>
              <a:rPr lang="ko-KR" altLang="en-US" dirty="0"/>
              <a:t>여전히 인터페이스에는 </a:t>
            </a:r>
            <a:r>
              <a:rPr lang="ko-KR" altLang="en-US" b="1" dirty="0"/>
              <a:t>필드</a:t>
            </a:r>
            <a:r>
              <a:rPr lang="en-US" altLang="ko-KR" b="1" dirty="0"/>
              <a:t>(</a:t>
            </a:r>
            <a:r>
              <a:rPr lang="ko-KR" altLang="en-US" b="1" dirty="0"/>
              <a:t>멤버 변수</a:t>
            </a:r>
            <a:r>
              <a:rPr lang="en-US" altLang="ko-KR" b="1" dirty="0"/>
              <a:t>)</a:t>
            </a:r>
            <a:r>
              <a:rPr lang="ko-KR" altLang="en-US" b="1" dirty="0"/>
              <a:t> 선언 불가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435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인터페이스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79" y="2060848"/>
            <a:ext cx="7753350" cy="243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705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인터페이스의</a:t>
            </a:r>
            <a:r>
              <a:rPr lang="en-US" altLang="ko-KR" dirty="0"/>
              <a:t> </a:t>
            </a:r>
            <a:r>
              <a:rPr lang="ko-KR" altLang="en-US" dirty="0"/>
              <a:t>구성 요소들의 특징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인터페이스의</a:t>
            </a:r>
            <a:r>
              <a:rPr lang="en-US" altLang="ko-KR" dirty="0"/>
              <a:t> </a:t>
            </a:r>
            <a:r>
              <a:rPr lang="ko-KR" altLang="en-US" dirty="0"/>
              <a:t>구성 요소들</a:t>
            </a:r>
            <a:endParaRPr lang="en-US" altLang="ko-KR" dirty="0"/>
          </a:p>
          <a:p>
            <a:pPr lvl="1"/>
            <a:r>
              <a:rPr lang="ko-KR" altLang="en-US" dirty="0"/>
              <a:t>상수</a:t>
            </a:r>
            <a:endParaRPr lang="en-US" altLang="ko-KR" dirty="0"/>
          </a:p>
          <a:p>
            <a:pPr lvl="2"/>
            <a:r>
              <a:rPr lang="en-US" altLang="ko-KR" dirty="0"/>
              <a:t>public</a:t>
            </a:r>
            <a:r>
              <a:rPr lang="ko-KR" altLang="en-US" dirty="0"/>
              <a:t>만 허용</a:t>
            </a:r>
            <a:r>
              <a:rPr lang="en-US" altLang="ko-KR" dirty="0"/>
              <a:t>, public static final </a:t>
            </a:r>
            <a:r>
              <a:rPr lang="ko-KR" altLang="en-US" dirty="0"/>
              <a:t>생략</a:t>
            </a:r>
            <a:endParaRPr lang="en-US" altLang="ko-KR" dirty="0"/>
          </a:p>
          <a:p>
            <a:pPr lvl="1"/>
            <a:r>
              <a:rPr lang="ko-KR" altLang="en-US" dirty="0"/>
              <a:t>추상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en-US" altLang="ko-KR" dirty="0"/>
              <a:t>public abstract </a:t>
            </a:r>
            <a:r>
              <a:rPr lang="ko-KR" altLang="en-US" dirty="0"/>
              <a:t>생략 가능</a:t>
            </a:r>
            <a:endParaRPr lang="en-US" altLang="ko-KR" dirty="0"/>
          </a:p>
          <a:p>
            <a:pPr lvl="1"/>
            <a:r>
              <a:rPr lang="en-US" altLang="ko-KR" dirty="0"/>
              <a:t>default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인터페이스에 코드가 작성된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인터페이스를 구현하는 클래스에 자동 상속</a:t>
            </a:r>
            <a:endParaRPr lang="en-US" altLang="ko-KR" dirty="0"/>
          </a:p>
          <a:p>
            <a:pPr lvl="2"/>
            <a:r>
              <a:rPr lang="en-US" altLang="ko-KR" dirty="0"/>
              <a:t>public </a:t>
            </a:r>
            <a:r>
              <a:rPr lang="ko-KR" altLang="en-US" dirty="0"/>
              <a:t>접근 지정만 허용</a:t>
            </a:r>
            <a:r>
              <a:rPr lang="en-US" altLang="ko-KR" dirty="0"/>
              <a:t>. </a:t>
            </a:r>
            <a:r>
              <a:rPr lang="ko-KR" altLang="en-US" dirty="0"/>
              <a:t>생략 가능</a:t>
            </a:r>
            <a:endParaRPr lang="en-US" altLang="ko-KR" dirty="0"/>
          </a:p>
          <a:p>
            <a:pPr lvl="1"/>
            <a:r>
              <a:rPr lang="en-US" altLang="ko-KR" dirty="0"/>
              <a:t>private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인터페이스 내에 </a:t>
            </a:r>
            <a:r>
              <a:rPr lang="ko-KR" altLang="en-US" dirty="0" err="1"/>
              <a:t>메소드</a:t>
            </a:r>
            <a:r>
              <a:rPr lang="ko-KR" altLang="en-US" dirty="0"/>
              <a:t> 코드가 작성되어야 함</a:t>
            </a:r>
            <a:endParaRPr lang="en-US" altLang="ko-KR" dirty="0"/>
          </a:p>
          <a:p>
            <a:pPr lvl="2"/>
            <a:r>
              <a:rPr lang="ko-KR" altLang="en-US" dirty="0"/>
              <a:t>인터페이스 내에 있는 다른 </a:t>
            </a:r>
            <a:r>
              <a:rPr lang="ko-KR" altLang="en-US" dirty="0" err="1"/>
              <a:t>메소드에</a:t>
            </a:r>
            <a:r>
              <a:rPr lang="ko-KR" altLang="en-US" dirty="0"/>
              <a:t> 의해서만 호출 가능</a:t>
            </a:r>
            <a:endParaRPr lang="en-US" altLang="ko-KR" dirty="0"/>
          </a:p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en-US" altLang="ko-KR" dirty="0"/>
              <a:t>public, private </a:t>
            </a:r>
            <a:r>
              <a:rPr lang="ko-KR" altLang="en-US" dirty="0"/>
              <a:t>모두 지정 가능</a:t>
            </a:r>
            <a:r>
              <a:rPr lang="en-US" altLang="ko-KR" dirty="0"/>
              <a:t>. </a:t>
            </a:r>
            <a:r>
              <a:rPr lang="ko-KR" altLang="en-US" dirty="0"/>
              <a:t>생략하면 </a:t>
            </a:r>
            <a:r>
              <a:rPr lang="en-US" altLang="ko-KR" dirty="0"/>
              <a:t>public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49618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인터페이스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인터페이스의 객체 생성 불가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인터페이스 타입의 레퍼런스 변수 선언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4"/>
            <a:ext cx="7402830" cy="552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06" y="3212976"/>
            <a:ext cx="727710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590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인터페이스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인터페이스 간에 상속 가능</a:t>
            </a:r>
            <a:endParaRPr lang="en-US" altLang="ko-KR" sz="2000" dirty="0"/>
          </a:p>
          <a:p>
            <a:pPr lvl="1"/>
            <a:r>
              <a:rPr lang="ko-KR" altLang="en-US" sz="1800" dirty="0"/>
              <a:t>인터페이스를</a:t>
            </a:r>
            <a:r>
              <a:rPr lang="en-US" altLang="ko-KR" sz="1800" dirty="0"/>
              <a:t> </a:t>
            </a:r>
            <a:r>
              <a:rPr lang="ko-KR" altLang="en-US" sz="1800" dirty="0"/>
              <a:t>상속하여 확장된 인터페이스 작성 가능</a:t>
            </a:r>
            <a:endParaRPr lang="en-US" altLang="ko-KR" sz="1800" dirty="0"/>
          </a:p>
          <a:p>
            <a:pPr lvl="1"/>
            <a:r>
              <a:rPr lang="en-US" altLang="ko-KR" sz="1800" dirty="0"/>
              <a:t>extends </a:t>
            </a:r>
            <a:r>
              <a:rPr lang="ko-KR" altLang="en-US" sz="1800" dirty="0"/>
              <a:t>키워드로 상속 선언</a:t>
            </a:r>
            <a:endParaRPr lang="en-US" altLang="ko-KR" sz="1800" dirty="0"/>
          </a:p>
          <a:p>
            <a:pPr lvl="2"/>
            <a:r>
              <a:rPr lang="ko-KR" altLang="en-US" sz="1600" dirty="0"/>
              <a:t>예</a:t>
            </a:r>
            <a:r>
              <a:rPr lang="en-US" altLang="ko-KR" sz="1600" dirty="0"/>
              <a:t>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인터페이스 다중 상속 허용</a:t>
            </a:r>
            <a:endParaRPr lang="en-US" altLang="ko-KR" sz="2000" dirty="0"/>
          </a:p>
          <a:p>
            <a:pPr lvl="2"/>
            <a:r>
              <a:rPr lang="ko-KR" altLang="en-US" sz="1600" dirty="0"/>
              <a:t>예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51720" y="2636912"/>
            <a:ext cx="53607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b="1" dirty="0"/>
              <a:t>interface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MobilePhoneInterface</a:t>
            </a:r>
            <a:r>
              <a:rPr lang="en-US" altLang="ko-KR" sz="1400" dirty="0"/>
              <a:t> </a:t>
            </a:r>
            <a:r>
              <a:rPr lang="en-US" altLang="ko-KR" sz="1400" b="1" dirty="0"/>
              <a:t>extends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PhoneInterface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sendSMS</a:t>
            </a:r>
            <a:r>
              <a:rPr lang="en-US" altLang="ko-KR" sz="1400" dirty="0"/>
              <a:t>(); 			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receiveSMS</a:t>
            </a:r>
            <a:r>
              <a:rPr lang="en-US" altLang="ko-KR" sz="1400" dirty="0"/>
              <a:t>(); 		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}</a:t>
            </a:r>
            <a:endParaRPr lang="en-US" altLang="ko-KR" sz="1400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51720" y="4571836"/>
            <a:ext cx="6072343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/>
              <a:t>interface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MusicPhoneInterface</a:t>
            </a:r>
            <a:r>
              <a:rPr lang="en-US" altLang="ko-KR" sz="1400" dirty="0"/>
              <a:t> </a:t>
            </a:r>
            <a:r>
              <a:rPr lang="en-US" altLang="ko-KR" sz="1400" b="1" dirty="0"/>
              <a:t>extends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PhoneInterface</a:t>
            </a:r>
            <a:r>
              <a:rPr lang="en-US" altLang="ko-KR" sz="1400" dirty="0"/>
              <a:t>, MP3Interface {</a:t>
            </a:r>
          </a:p>
          <a:p>
            <a:r>
              <a:rPr lang="en-US" altLang="ko-KR" sz="1400" dirty="0"/>
              <a:t>	......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08187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</a:t>
            </a:r>
            <a:r>
              <a:rPr lang="en-US" altLang="ko-KR"/>
              <a:t> </a:t>
            </a:r>
            <a:r>
              <a:rPr lang="ko-KR" altLang="en-US"/>
              <a:t>상속과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상속 선언</a:t>
            </a:r>
            <a:endParaRPr lang="en-US" altLang="ko-KR" sz="2000" dirty="0"/>
          </a:p>
          <a:p>
            <a:pPr lvl="1"/>
            <a:r>
              <a:rPr lang="en-US" altLang="ko-KR" sz="1800" dirty="0"/>
              <a:t>extends </a:t>
            </a:r>
            <a:r>
              <a:rPr lang="ko-KR" altLang="en-US" sz="1800" dirty="0"/>
              <a:t>키워드로 선언</a:t>
            </a:r>
            <a:endParaRPr lang="en-US" altLang="ko-KR" sz="1800" dirty="0"/>
          </a:p>
          <a:p>
            <a:pPr lvl="2"/>
            <a:r>
              <a:rPr lang="ko-KR" altLang="en-US" sz="1600" dirty="0"/>
              <a:t>부모 클래스를 물려받아 확장한다는 의미</a:t>
            </a:r>
            <a:endParaRPr lang="en-US" altLang="ko-KR" sz="1600" dirty="0"/>
          </a:p>
          <a:p>
            <a:pPr lvl="1"/>
            <a:r>
              <a:rPr lang="ko-KR" altLang="en-US" sz="1800" dirty="0"/>
              <a:t>부모 클래스 </a:t>
            </a:r>
            <a:r>
              <a:rPr lang="en-US" altLang="ko-KR" sz="1800" dirty="0"/>
              <a:t>: </a:t>
            </a:r>
            <a:r>
              <a:rPr lang="ko-KR" altLang="en-US" sz="1800" dirty="0"/>
              <a:t>슈퍼 클래스</a:t>
            </a:r>
            <a:r>
              <a:rPr lang="en-US" altLang="ko-KR" sz="1800" dirty="0"/>
              <a:t>(super class)</a:t>
            </a:r>
          </a:p>
          <a:p>
            <a:pPr lvl="1"/>
            <a:r>
              <a:rPr lang="ko-KR" altLang="en-US" sz="1800" dirty="0"/>
              <a:t>자식 클래스 </a:t>
            </a:r>
            <a:r>
              <a:rPr lang="en-US" altLang="ko-KR" sz="1800"/>
              <a:t>: </a:t>
            </a:r>
            <a:r>
              <a:rPr lang="ko-KR" altLang="en-US" sz="1800" dirty="0"/>
              <a:t>서브 클래스</a:t>
            </a:r>
            <a:r>
              <a:rPr lang="en-US" altLang="ko-KR" sz="1800" dirty="0"/>
              <a:t>(sub class)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2"/>
            <a:r>
              <a:rPr lang="en-US" altLang="ko-KR" sz="1600" dirty="0" err="1"/>
              <a:t>ColorPoint</a:t>
            </a:r>
            <a:r>
              <a:rPr lang="ko-KR" altLang="en-US" sz="1600" dirty="0"/>
              <a:t>는 </a:t>
            </a:r>
            <a:r>
              <a:rPr lang="en-US" altLang="ko-KR" sz="1600" dirty="0"/>
              <a:t>Point</a:t>
            </a:r>
            <a:r>
              <a:rPr lang="ko-KR" altLang="en-US" sz="1600" dirty="0"/>
              <a:t>를 물려 받으므로</a:t>
            </a:r>
            <a:r>
              <a:rPr lang="en-US" altLang="ko-KR" sz="1600" dirty="0"/>
              <a:t>, Point</a:t>
            </a:r>
            <a:r>
              <a:rPr lang="ko-KR" altLang="en-US" sz="1600" dirty="0"/>
              <a:t>에 선언된 필드와 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선언 필요 없음</a:t>
            </a:r>
            <a:endParaRPr lang="en-US" altLang="ko-KR" sz="16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31640" y="3122676"/>
            <a:ext cx="648072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Point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x, y;</a:t>
            </a:r>
          </a:p>
          <a:p>
            <a:pPr lvl="1" defTabSz="180000"/>
            <a:r>
              <a:rPr lang="en-US" altLang="ko-KR" sz="1400" dirty="0"/>
              <a:t>...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ColorPoint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extends</a:t>
            </a:r>
            <a:r>
              <a:rPr lang="en-US" altLang="ko-KR" sz="1400" dirty="0"/>
              <a:t> Point { // Point</a:t>
            </a:r>
            <a:r>
              <a:rPr lang="ko-KR" altLang="en-US" sz="1400" dirty="0"/>
              <a:t>를 상속받는 </a:t>
            </a:r>
            <a:r>
              <a:rPr lang="en-US" altLang="ko-KR" sz="1400" dirty="0" err="1"/>
              <a:t>ColorPoint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 선언</a:t>
            </a:r>
          </a:p>
          <a:p>
            <a:pPr lvl="1" defTabSz="180000"/>
            <a:r>
              <a:rPr lang="en-US" altLang="ko-KR" sz="1400" dirty="0"/>
              <a:t>...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123728" y="3789040"/>
            <a:ext cx="1008112" cy="306324"/>
          </a:xfrm>
          <a:prstGeom prst="wedgeRoundRectCallout">
            <a:avLst>
              <a:gd name="adj1" fmla="val -38448"/>
              <a:gd name="adj2" fmla="val 972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서브 클래스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513584" y="3789040"/>
            <a:ext cx="1058416" cy="306324"/>
          </a:xfrm>
          <a:prstGeom prst="wedgeRoundRectCallout">
            <a:avLst>
              <a:gd name="adj1" fmla="val -44319"/>
              <a:gd name="adj2" fmla="val 1088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슈퍼 클래스</a:t>
            </a:r>
          </a:p>
        </p:txBody>
      </p:sp>
    </p:spTree>
    <p:extLst>
      <p:ext uri="{BB962C8B-B14F-4D97-AF65-F5344CB8AC3E}">
        <p14:creationId xmlns:p14="http://schemas.microsoft.com/office/powerpoint/2010/main" val="37495538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인터페이스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인터페이스의 추상 </a:t>
            </a:r>
            <a:r>
              <a:rPr lang="ko-KR" altLang="en-US" dirty="0" err="1"/>
              <a:t>메소드를</a:t>
            </a:r>
            <a:r>
              <a:rPr lang="ko-KR" altLang="en-US" dirty="0"/>
              <a:t> 모두 구현한 클래스 작성</a:t>
            </a:r>
            <a:endParaRPr lang="en-US" altLang="ko-KR" dirty="0"/>
          </a:p>
          <a:p>
            <a:pPr lvl="1"/>
            <a:r>
              <a:rPr lang="en-US" altLang="ko-KR" dirty="0"/>
              <a:t>implements</a:t>
            </a:r>
            <a:r>
              <a:rPr lang="ko-KR" altLang="en-US" dirty="0"/>
              <a:t> 키워드 사용</a:t>
            </a:r>
            <a:endParaRPr lang="en-US" altLang="ko-KR" dirty="0"/>
          </a:p>
          <a:p>
            <a:pPr lvl="1"/>
            <a:r>
              <a:rPr lang="ko-KR" altLang="en-US" dirty="0"/>
              <a:t>여러 개의 인터페이스 동시 구현 가능</a:t>
            </a:r>
            <a:endParaRPr lang="en-US" altLang="ko-KR" dirty="0"/>
          </a:p>
          <a:p>
            <a:r>
              <a:rPr lang="ko-KR" altLang="en-US" dirty="0"/>
              <a:t>인터페이스 구현 사례</a:t>
            </a:r>
            <a:endParaRPr lang="en-US" altLang="ko-KR" dirty="0"/>
          </a:p>
          <a:p>
            <a:pPr lvl="1"/>
            <a:r>
              <a:rPr lang="en-US" altLang="ko-KR" dirty="0" err="1"/>
              <a:t>PhoneInterface</a:t>
            </a:r>
            <a:r>
              <a:rPr lang="en-US" altLang="ko-KR" dirty="0"/>
              <a:t> </a:t>
            </a:r>
            <a:r>
              <a:rPr lang="ko-KR" altLang="en-US" dirty="0"/>
              <a:t>인터페이스를 구현한 </a:t>
            </a:r>
            <a:r>
              <a:rPr lang="en-US" altLang="ko-KR" dirty="0" err="1"/>
              <a:t>SamsungPhone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SamsungPhone</a:t>
            </a:r>
            <a:r>
              <a:rPr lang="en-US" altLang="ko-KR" dirty="0"/>
              <a:t> </a:t>
            </a:r>
            <a:r>
              <a:rPr lang="ko-KR" altLang="en-US" dirty="0"/>
              <a:t>클래스는 </a:t>
            </a:r>
            <a:r>
              <a:rPr lang="en-US" altLang="ko-KR" dirty="0" err="1"/>
              <a:t>PhoneInterface</a:t>
            </a:r>
            <a:r>
              <a:rPr lang="ko-KR" altLang="en-US" dirty="0"/>
              <a:t>의 </a:t>
            </a:r>
            <a:r>
              <a:rPr lang="en-US" altLang="ko-KR" dirty="0"/>
              <a:t>default </a:t>
            </a:r>
            <a:r>
              <a:rPr lang="ko-KR" altLang="en-US" dirty="0" err="1"/>
              <a:t>메소드상속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03648" y="3573016"/>
            <a:ext cx="669674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</a:t>
            </a:r>
            <a:r>
              <a:rPr lang="en-US" altLang="ko-KR" sz="1400" b="1" dirty="0" err="1"/>
              <a:t>SamsungPhone</a:t>
            </a:r>
            <a:r>
              <a:rPr lang="en-US" altLang="ko-KR" sz="1400" b="1" dirty="0"/>
              <a:t> implements </a:t>
            </a:r>
            <a:r>
              <a:rPr lang="en-US" altLang="ko-KR" sz="1400" b="1" dirty="0" err="1"/>
              <a:t>PhoneInterface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dirty="0"/>
              <a:t>인터페이스 구현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en-US" altLang="ko-KR" sz="1400" b="1" dirty="0" err="1"/>
              <a:t>PhoneInterface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구현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sendCall</a:t>
            </a:r>
            <a:r>
              <a:rPr lang="en-US" altLang="ko-KR" sz="1400" dirty="0"/>
              <a:t>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띠리리리링</a:t>
            </a:r>
            <a:r>
              <a:rPr lang="en-US" altLang="ko-KR" sz="1400" dirty="0"/>
              <a:t>");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receiveCall</a:t>
            </a:r>
            <a:r>
              <a:rPr lang="en-US" altLang="ko-KR" sz="1400" dirty="0"/>
              <a:t>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전화가 왔습니다</a:t>
            </a:r>
            <a:r>
              <a:rPr lang="en-US" altLang="ko-KR" sz="1400" dirty="0"/>
              <a:t>."); 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추가 작성</a:t>
            </a:r>
          </a:p>
          <a:p>
            <a:pPr defTabSz="180000"/>
            <a:r>
              <a:rPr lang="en-US" altLang="ko-KR" sz="1400" dirty="0"/>
              <a:t>	public void flash()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전화기에 불이 켜졌습니다</a:t>
            </a:r>
            <a:r>
              <a:rPr lang="en-US" altLang="ko-KR" sz="1400" dirty="0"/>
              <a:t>.");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47123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5-6 </a:t>
            </a:r>
            <a:r>
              <a:rPr lang="ko-KR" altLang="en-US" dirty="0"/>
              <a:t>인터페이스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8901" y="1412776"/>
            <a:ext cx="26642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PhoneInterface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인터페이스를 구현하고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flash()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추가한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SamsungPhone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63888" y="908720"/>
            <a:ext cx="5274168" cy="581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interface </a:t>
            </a:r>
            <a:r>
              <a:rPr lang="en-US" altLang="ko-KR" sz="1200" b="1" dirty="0" err="1"/>
              <a:t>PhoneInterface</a:t>
            </a:r>
            <a:r>
              <a:rPr lang="en-US" altLang="ko-KR" sz="1200" b="1" dirty="0"/>
              <a:t> </a:t>
            </a:r>
            <a:r>
              <a:rPr lang="en-US" altLang="ko-KR" sz="1200" dirty="0"/>
              <a:t>{ // </a:t>
            </a:r>
            <a:r>
              <a:rPr lang="ko-KR" altLang="en-US" sz="1200" dirty="0"/>
              <a:t>인터페이스 선언</a:t>
            </a:r>
          </a:p>
          <a:p>
            <a:pPr defTabSz="180000"/>
            <a:r>
              <a:rPr lang="en-US" altLang="ko-KR" sz="1200" dirty="0"/>
              <a:t>	final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TIMEOUT = 10000; // </a:t>
            </a:r>
            <a:r>
              <a:rPr lang="ko-KR" altLang="en-US" sz="1200" dirty="0"/>
              <a:t>상수 필드 선언</a:t>
            </a:r>
          </a:p>
          <a:p>
            <a:pPr defTabSz="180000"/>
            <a:r>
              <a:rPr lang="en-US" altLang="ko-KR" sz="1200" dirty="0"/>
              <a:t>	void </a:t>
            </a:r>
            <a:r>
              <a:rPr lang="en-US" altLang="ko-KR" sz="1200" dirty="0" err="1"/>
              <a:t>sendCall</a:t>
            </a:r>
            <a:r>
              <a:rPr lang="en-US" altLang="ko-KR" sz="1200" dirty="0"/>
              <a:t>();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void </a:t>
            </a:r>
            <a:r>
              <a:rPr lang="en-US" altLang="ko-KR" sz="1200" dirty="0" err="1"/>
              <a:t>receiveCall</a:t>
            </a:r>
            <a:r>
              <a:rPr lang="en-US" altLang="ko-KR" sz="1200" dirty="0"/>
              <a:t>();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default void </a:t>
            </a:r>
            <a:r>
              <a:rPr lang="en-US" altLang="ko-KR" sz="1200" dirty="0" err="1"/>
              <a:t>printLogo</a:t>
            </a:r>
            <a:r>
              <a:rPr lang="en-US" altLang="ko-KR" sz="1200" dirty="0"/>
              <a:t>() { // default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("** Phone **");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PhoneInterface</a:t>
            </a:r>
            <a:r>
              <a:rPr lang="en-US" altLang="ko-KR" sz="1200" b="1" dirty="0"/>
              <a:t> </a:t>
            </a:r>
            <a:r>
              <a:rPr lang="en-US" altLang="ko-KR" sz="1200" dirty="0"/>
              <a:t>{ </a:t>
            </a:r>
            <a:r>
              <a:rPr lang="en-US" altLang="ko-KR" sz="1200" b="1" dirty="0"/>
              <a:t>// </a:t>
            </a:r>
            <a:r>
              <a:rPr lang="ko-KR" altLang="en-US" sz="1200" b="1" dirty="0"/>
              <a:t>인터페이스 구현</a:t>
            </a:r>
          </a:p>
          <a:p>
            <a:pPr defTabSz="180000"/>
            <a:r>
              <a:rPr lang="en-US" altLang="ko-KR" sz="1200" dirty="0"/>
              <a:t>	// </a:t>
            </a:r>
            <a:r>
              <a:rPr lang="en-US" altLang="ko-KR" sz="1200" dirty="0" err="1"/>
              <a:t>PhoneInterface</a:t>
            </a:r>
            <a:r>
              <a:rPr lang="ko-KR" altLang="en-US" sz="1200" dirty="0"/>
              <a:t>의 모든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구현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@Override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sendCall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띠리리리링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@Override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receiveCall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전화가 왔습니다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추가 작성</a:t>
            </a:r>
          </a:p>
          <a:p>
            <a:pPr defTabSz="180000"/>
            <a:r>
              <a:rPr lang="en-US" altLang="ko-KR" sz="1200" dirty="0"/>
              <a:t>	public void flash()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전화기에 불이 켜졌습니다</a:t>
            </a:r>
            <a:r>
              <a:rPr lang="en-US" altLang="ko-KR" sz="1200" dirty="0"/>
              <a:t>."); 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InterfaceEx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 phone = new 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phone.printLogo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phone.sendCall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phone.receiveCall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phone.flash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12648" y="5894700"/>
            <a:ext cx="2822101" cy="830997"/>
          </a:xfrm>
          <a:prstGeom prst="rect">
            <a:avLst/>
          </a:prstGeom>
          <a:solidFill>
            <a:srgbClr val="D0EAB4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YDVYGOStd12"/>
              </a:rPr>
              <a:t>** Phone **</a:t>
            </a:r>
          </a:p>
          <a:p>
            <a:r>
              <a:rPr lang="ko-KR" altLang="en-US" sz="1200" dirty="0" err="1">
                <a:latin typeface="YDVYGOStd12"/>
              </a:rPr>
              <a:t>띠리리리링</a:t>
            </a:r>
            <a:endParaRPr lang="ko-KR" altLang="en-US" sz="1200" dirty="0">
              <a:latin typeface="YDVYGOStd12"/>
            </a:endParaRPr>
          </a:p>
          <a:p>
            <a:r>
              <a:rPr lang="ko-KR" altLang="en-US" sz="1200" dirty="0">
                <a:latin typeface="YDVYGOStd12"/>
              </a:rPr>
              <a:t>전화가 왔습니다</a:t>
            </a:r>
            <a:r>
              <a:rPr lang="en-US" altLang="ko-KR" sz="1200" dirty="0">
                <a:latin typeface="YDVYGOStd12"/>
              </a:rPr>
              <a:t>.</a:t>
            </a:r>
          </a:p>
          <a:p>
            <a:r>
              <a:rPr lang="ko-KR" altLang="en-US" sz="1200" dirty="0">
                <a:latin typeface="YDVYGOStd12"/>
              </a:rPr>
              <a:t>전화기에 불이 켜졌습니다</a:t>
            </a:r>
            <a:r>
              <a:rPr lang="en-US" altLang="ko-KR" sz="1200" dirty="0">
                <a:latin typeface="YDVYGOStd12"/>
              </a:rPr>
              <a:t>.</a:t>
            </a:r>
            <a:endParaRPr lang="ko-KR" altLang="en-US" sz="12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32147231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5-7 : </a:t>
            </a:r>
            <a:r>
              <a:rPr lang="ko-KR" altLang="en-US" sz="2400" dirty="0"/>
              <a:t>인터페이스 구현과 동시에 슈퍼 클래스 상속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1591" y="1478119"/>
            <a:ext cx="3433948" cy="28392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b="1" dirty="0"/>
              <a:t>interface </a:t>
            </a:r>
            <a:r>
              <a:rPr lang="en-US" altLang="ko-KR" sz="1050" b="1" dirty="0" err="1"/>
              <a:t>PhoneInterface</a:t>
            </a:r>
            <a:r>
              <a:rPr lang="en-US" altLang="ko-KR" sz="1050" b="1" dirty="0"/>
              <a:t> </a:t>
            </a:r>
            <a:r>
              <a:rPr lang="en-US" altLang="ko-KR" sz="1050" dirty="0"/>
              <a:t>{ // </a:t>
            </a:r>
            <a:r>
              <a:rPr lang="ko-KR" altLang="en-US" sz="1050" dirty="0"/>
              <a:t>인터페이스 선언</a:t>
            </a:r>
          </a:p>
          <a:p>
            <a:pPr defTabSz="180000"/>
            <a:r>
              <a:rPr lang="en-US" altLang="ko-KR" sz="1050" dirty="0"/>
              <a:t>	final 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TIMEOUT = 10000; 	// </a:t>
            </a:r>
            <a:r>
              <a:rPr lang="ko-KR" altLang="en-US" sz="1050" dirty="0"/>
              <a:t>상수 필드 선언</a:t>
            </a:r>
          </a:p>
          <a:p>
            <a:pPr defTabSz="180000"/>
            <a:r>
              <a:rPr lang="en-US" altLang="ko-KR" sz="1050" dirty="0"/>
              <a:t>	void </a:t>
            </a:r>
            <a:r>
              <a:rPr lang="en-US" altLang="ko-KR" sz="1050" dirty="0" err="1"/>
              <a:t>sendCall</a:t>
            </a:r>
            <a:r>
              <a:rPr lang="en-US" altLang="ko-KR" sz="1050" dirty="0"/>
              <a:t>(); 					// </a:t>
            </a:r>
            <a:r>
              <a:rPr lang="ko-KR" altLang="en-US" sz="1050" dirty="0"/>
              <a:t>추상 </a:t>
            </a:r>
            <a:r>
              <a:rPr lang="ko-KR" altLang="en-US" sz="1050" dirty="0" err="1"/>
              <a:t>메소드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void </a:t>
            </a:r>
            <a:r>
              <a:rPr lang="en-US" altLang="ko-KR" sz="1050" dirty="0" err="1"/>
              <a:t>receiveCall</a:t>
            </a:r>
            <a:r>
              <a:rPr lang="en-US" altLang="ko-KR" sz="1050" dirty="0"/>
              <a:t>(); 				// </a:t>
            </a:r>
            <a:r>
              <a:rPr lang="ko-KR" altLang="en-US" sz="1050" dirty="0"/>
              <a:t>추상 </a:t>
            </a:r>
            <a:r>
              <a:rPr lang="ko-KR" altLang="en-US" sz="1050" dirty="0" err="1"/>
              <a:t>메소드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default void </a:t>
            </a:r>
            <a:r>
              <a:rPr lang="en-US" altLang="ko-KR" sz="1050" dirty="0" err="1"/>
              <a:t>printLogo</a:t>
            </a:r>
            <a:r>
              <a:rPr lang="en-US" altLang="ko-KR" sz="1050" dirty="0"/>
              <a:t>() { 		// default </a:t>
            </a:r>
            <a:r>
              <a:rPr lang="ko-KR" altLang="en-US" sz="1050" dirty="0" err="1"/>
              <a:t>메소드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		</a:t>
            </a:r>
            <a:r>
              <a:rPr lang="en-US" altLang="ko-KR" sz="1050" dirty="0" err="1"/>
              <a:t>System.out.println</a:t>
            </a:r>
            <a:r>
              <a:rPr lang="en-US" altLang="ko-KR" sz="1050" dirty="0"/>
              <a:t>("** Phone **");</a:t>
            </a:r>
          </a:p>
          <a:p>
            <a:pPr defTabSz="180000"/>
            <a:r>
              <a:rPr lang="en-US" altLang="ko-KR" sz="1050" dirty="0"/>
              <a:t>	}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b="1" dirty="0"/>
              <a:t>class </a:t>
            </a:r>
            <a:r>
              <a:rPr lang="en-US" altLang="ko-KR" sz="1050" b="1" dirty="0" err="1"/>
              <a:t>Calc</a:t>
            </a:r>
            <a:r>
              <a:rPr lang="en-US" altLang="ko-KR" sz="1050" b="1" dirty="0"/>
              <a:t> </a:t>
            </a:r>
            <a:r>
              <a:rPr lang="en-US" altLang="ko-KR" sz="1050" dirty="0"/>
              <a:t>{ // </a:t>
            </a:r>
            <a:r>
              <a:rPr lang="ko-KR" altLang="en-US" sz="1050" dirty="0"/>
              <a:t>클래스 작성</a:t>
            </a:r>
          </a:p>
          <a:p>
            <a:pPr defTabSz="180000"/>
            <a:r>
              <a:rPr lang="en-US" altLang="ko-KR" sz="1050" dirty="0"/>
              <a:t>	public 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calculate(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x, 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y) { return x + y; }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endParaRPr lang="en-US" altLang="ko-KR" sz="1050" dirty="0"/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/>
              <a:t>Interface </a:t>
            </a:r>
            <a:r>
              <a:rPr lang="en-US" altLang="ko-KR" sz="1050" dirty="0" err="1"/>
              <a:t>aaaa</a:t>
            </a:r>
            <a:r>
              <a:rPr lang="en-US" altLang="ko-KR" sz="1050" dirty="0"/>
              <a:t> extends </a:t>
            </a:r>
            <a:r>
              <a:rPr lang="en-US" altLang="ko-KR" sz="1050" dirty="0" err="1"/>
              <a:t>PhoneInterface</a:t>
            </a:r>
            <a:r>
              <a:rPr lang="en-US" altLang="ko-KR" sz="1050" dirty="0"/>
              <a:t> {</a:t>
            </a:r>
          </a:p>
          <a:p>
            <a:pPr defTabSz="180000"/>
            <a:r>
              <a:rPr lang="en-US" altLang="ko-KR" sz="1050" dirty="0"/>
              <a:t>	public void </a:t>
            </a:r>
            <a:r>
              <a:rPr lang="en-US" altLang="ko-KR" sz="1050" dirty="0" err="1"/>
              <a:t>printLogo</a:t>
            </a:r>
            <a:r>
              <a:rPr lang="en-US" altLang="ko-KR" sz="1050" dirty="0"/>
              <a:t>()</a:t>
            </a:r>
          </a:p>
          <a:p>
            <a:pPr defTabSz="180000"/>
            <a:r>
              <a:rPr lang="en-US" altLang="ko-KR" sz="1050" dirty="0"/>
              <a:t>}</a:t>
            </a:r>
            <a:endParaRPr lang="ko-KR" altLang="en-US" sz="1050" dirty="0"/>
          </a:p>
        </p:txBody>
      </p:sp>
      <p:sp>
        <p:nvSpPr>
          <p:cNvPr id="9" name="직사각형 8"/>
          <p:cNvSpPr/>
          <p:nvPr/>
        </p:nvSpPr>
        <p:spPr>
          <a:xfrm>
            <a:off x="3734772" y="1484773"/>
            <a:ext cx="4572000" cy="43704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100" dirty="0"/>
              <a:t>// </a:t>
            </a:r>
            <a:r>
              <a:rPr lang="en-US" altLang="ko-KR" sz="1100" dirty="0" err="1"/>
              <a:t>SmartPhone</a:t>
            </a:r>
            <a:r>
              <a:rPr lang="en-US" altLang="ko-KR" sz="1100" dirty="0"/>
              <a:t> </a:t>
            </a:r>
            <a:r>
              <a:rPr lang="ko-KR" altLang="en-US" sz="1100" dirty="0"/>
              <a:t>클래스는 </a:t>
            </a:r>
            <a:r>
              <a:rPr lang="en-US" altLang="ko-KR" sz="1100" dirty="0" err="1"/>
              <a:t>Calc</a:t>
            </a:r>
            <a:r>
              <a:rPr lang="ko-KR" altLang="en-US" sz="1100" dirty="0"/>
              <a:t>를 상속받고</a:t>
            </a:r>
            <a:r>
              <a:rPr lang="en-US" altLang="ko-KR" sz="1100" dirty="0"/>
              <a:t>, </a:t>
            </a:r>
          </a:p>
          <a:p>
            <a:pPr defTabSz="180000"/>
            <a:r>
              <a:rPr lang="en-US" altLang="ko-KR" sz="1100" dirty="0"/>
              <a:t>// </a:t>
            </a:r>
            <a:r>
              <a:rPr lang="en-US" altLang="ko-KR" sz="1100" dirty="0" err="1"/>
              <a:t>PhoneInterface</a:t>
            </a:r>
            <a:r>
              <a:rPr lang="en-US" altLang="ko-KR" sz="1100" dirty="0"/>
              <a:t> </a:t>
            </a:r>
            <a:r>
              <a:rPr lang="ko-KR" altLang="en-US" sz="1100" dirty="0"/>
              <a:t>인터페이스의 추상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모두 구현</a:t>
            </a:r>
            <a:endParaRPr lang="en-US" altLang="ko-KR" sz="1100" dirty="0"/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/>
              <a:t>class </a:t>
            </a:r>
            <a:r>
              <a:rPr lang="en-US" altLang="ko-KR" sz="1100" b="1" dirty="0" err="1"/>
              <a:t>SmartPhone</a:t>
            </a:r>
            <a:r>
              <a:rPr lang="en-US" altLang="ko-KR" sz="1100" dirty="0"/>
              <a:t> extends </a:t>
            </a:r>
            <a:r>
              <a:rPr lang="en-US" altLang="ko-KR" sz="1100" b="1" dirty="0" err="1"/>
              <a:t>Calc</a:t>
            </a:r>
            <a:r>
              <a:rPr lang="en-US" altLang="ko-KR" sz="1100" dirty="0"/>
              <a:t> implements </a:t>
            </a:r>
            <a:r>
              <a:rPr lang="en-US" altLang="ko-KR" sz="1100" b="1" dirty="0" err="1"/>
              <a:t>PhoneInterface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/>
              <a:t>	// </a:t>
            </a:r>
            <a:r>
              <a:rPr lang="en-US" altLang="ko-KR" sz="1100" dirty="0" err="1"/>
              <a:t>PhoneInterface</a:t>
            </a:r>
            <a:r>
              <a:rPr lang="ko-KR" altLang="en-US" sz="1100" dirty="0"/>
              <a:t>의 추상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구현</a:t>
            </a:r>
            <a:endParaRPr lang="en-US" altLang="ko-KR" sz="1100" dirty="0"/>
          </a:p>
          <a:p>
            <a:pPr defTabSz="180000"/>
            <a:r>
              <a:rPr lang="en-US" altLang="ko-KR" dirty="0"/>
              <a:t>	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@Override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pPr defTabSz="180000"/>
            <a:r>
              <a:rPr lang="en-US" altLang="ko-KR" sz="1100" dirty="0"/>
              <a:t>	public void </a:t>
            </a:r>
            <a:r>
              <a:rPr lang="en-US" altLang="ko-KR" sz="1100" dirty="0" err="1"/>
              <a:t>sendCall</a:t>
            </a:r>
            <a:r>
              <a:rPr lang="en-US" altLang="ko-KR" sz="1100" dirty="0"/>
              <a:t>() { 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 err="1"/>
              <a:t>따르릉따르릉</a:t>
            </a:r>
            <a:r>
              <a:rPr lang="en-US" altLang="ko-KR" sz="1100" dirty="0"/>
              <a:t>~~"); 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@Override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pPr defTabSz="180000"/>
            <a:r>
              <a:rPr lang="en-US" altLang="ko-KR" sz="1100" dirty="0"/>
              <a:t>	public void </a:t>
            </a:r>
            <a:r>
              <a:rPr lang="en-US" altLang="ko-KR" sz="1100" dirty="0" err="1"/>
              <a:t>receiveCall</a:t>
            </a:r>
            <a:r>
              <a:rPr lang="en-US" altLang="ko-KR" sz="1100" dirty="0"/>
              <a:t>() { 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/>
              <a:t>전화 왔어요</a:t>
            </a:r>
            <a:r>
              <a:rPr lang="en-US" altLang="ko-KR" sz="1100" dirty="0"/>
              <a:t>."); 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추가로 작성한 </a:t>
            </a:r>
            <a:r>
              <a:rPr lang="ko-KR" altLang="en-US" sz="1100" dirty="0" err="1"/>
              <a:t>메소드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public void schedule() { 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/>
              <a:t>일정 관리합니다</a:t>
            </a:r>
            <a:r>
              <a:rPr lang="en-US" altLang="ko-KR" sz="1100" dirty="0"/>
              <a:t>."); }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public class </a:t>
            </a:r>
            <a:r>
              <a:rPr lang="en-US" altLang="ko-KR" sz="1100" dirty="0" err="1"/>
              <a:t>InterfaceEx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SmartPhone</a:t>
            </a:r>
            <a:r>
              <a:rPr lang="en-US" altLang="ko-KR" sz="1100" dirty="0"/>
              <a:t> phone = 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SmartPhone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phone.printLogo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phone.sendCall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("3</a:t>
            </a:r>
            <a:r>
              <a:rPr lang="ko-KR" altLang="en-US" sz="1100" dirty="0"/>
              <a:t>과 </a:t>
            </a:r>
            <a:r>
              <a:rPr lang="en-US" altLang="ko-KR" sz="1100" dirty="0"/>
              <a:t>5</a:t>
            </a:r>
            <a:r>
              <a:rPr lang="ko-KR" altLang="en-US" sz="1100" dirty="0"/>
              <a:t>를 더하면 </a:t>
            </a:r>
            <a:r>
              <a:rPr lang="en-US" altLang="ko-KR" sz="1100" dirty="0"/>
              <a:t>" + </a:t>
            </a:r>
            <a:r>
              <a:rPr lang="en-US" altLang="ko-KR" sz="1100" dirty="0" err="1"/>
              <a:t>phone.calculate</a:t>
            </a:r>
            <a:r>
              <a:rPr lang="en-US" altLang="ko-KR" sz="1100" dirty="0"/>
              <a:t>(3, 5));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phone.schedule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3731556" y="5949280"/>
            <a:ext cx="4575216" cy="769441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en-US" altLang="ko-KR" sz="1100" dirty="0"/>
              <a:t>** Phone **</a:t>
            </a:r>
          </a:p>
          <a:p>
            <a:r>
              <a:rPr lang="ko-KR" altLang="en-US" sz="1100" dirty="0" err="1"/>
              <a:t>따르릉따르릉</a:t>
            </a:r>
            <a:r>
              <a:rPr lang="en-US" altLang="ko-KR" sz="1100" dirty="0"/>
              <a:t>~~</a:t>
            </a:r>
          </a:p>
          <a:p>
            <a:r>
              <a:rPr lang="en-US" altLang="ko-KR" sz="1100" dirty="0"/>
              <a:t>3</a:t>
            </a:r>
            <a:r>
              <a:rPr lang="ko-KR" altLang="en-US" sz="1100" dirty="0"/>
              <a:t>과 </a:t>
            </a:r>
            <a:r>
              <a:rPr lang="en-US" altLang="ko-KR" sz="1100" dirty="0"/>
              <a:t>5</a:t>
            </a:r>
            <a:r>
              <a:rPr lang="ko-KR" altLang="en-US" sz="1100" dirty="0"/>
              <a:t>를 더하면 </a:t>
            </a:r>
            <a:r>
              <a:rPr lang="en-US" altLang="ko-KR" sz="1100" dirty="0"/>
              <a:t>8</a:t>
            </a:r>
          </a:p>
          <a:p>
            <a:r>
              <a:rPr lang="ko-KR" altLang="en-US" sz="1100" dirty="0"/>
              <a:t>일정 관리합니다</a:t>
            </a:r>
            <a:r>
              <a:rPr lang="en-US" altLang="ko-KR" sz="1100" dirty="0"/>
              <a:t>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92618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 </a:t>
            </a:r>
            <a:r>
              <a:rPr lang="en-US" altLang="ko-KR"/>
              <a:t>5-1 : </a:t>
            </a:r>
            <a:r>
              <a:rPr lang="ko-KR" altLang="en-US"/>
              <a:t>클래스 상속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4674" y="1367483"/>
            <a:ext cx="80077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(x, y)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한 점을 표현하는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Point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클래스와 이를 상속받아 점에 색을 추가한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ColorPoint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만들고 활용해보자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8636" y="2059107"/>
            <a:ext cx="423934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private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x, y; </a:t>
            </a:r>
            <a:r>
              <a:rPr lang="en-US" altLang="ko-KR" sz="1200" dirty="0"/>
              <a:t>// </a:t>
            </a:r>
            <a:r>
              <a:rPr lang="ko-KR" altLang="en-US" sz="1200" dirty="0"/>
              <a:t>한 점을 구성하는 </a:t>
            </a:r>
            <a:r>
              <a:rPr lang="en-US" altLang="ko-KR" sz="1200" dirty="0"/>
              <a:t>x, 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en-US" altLang="ko-KR" sz="1200" dirty="0"/>
              <a:t>	public void set(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점의 좌표 출력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("(" + x + "," + y + ")");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// Point</a:t>
            </a:r>
            <a:r>
              <a:rPr lang="ko-KR" altLang="en-US" sz="1200" dirty="0"/>
              <a:t>를 상속받은 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 </a:t>
            </a:r>
            <a:r>
              <a:rPr lang="ko-KR" altLang="en-US" sz="1200" dirty="0"/>
              <a:t>선언</a:t>
            </a:r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 extends Point</a:t>
            </a:r>
            <a:r>
              <a:rPr lang="en-US" altLang="ko-KR" sz="1200" dirty="0"/>
              <a:t>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private String color; </a:t>
            </a:r>
            <a:r>
              <a:rPr lang="en-US" altLang="ko-KR" sz="1200" dirty="0"/>
              <a:t>// </a:t>
            </a:r>
            <a:r>
              <a:rPr lang="ko-KR" altLang="en-US" sz="1200" dirty="0"/>
              <a:t>점의 색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setColor</a:t>
            </a:r>
            <a:r>
              <a:rPr lang="en-US" altLang="ko-KR" sz="1200" dirty="0"/>
              <a:t>(String color)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this.color</a:t>
            </a:r>
            <a:r>
              <a:rPr lang="en-US" altLang="ko-KR" sz="1200" dirty="0"/>
              <a:t> = color;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showColorPoint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컬러 점의 좌표 출력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(color);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showPoint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Point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49238" y="4623519"/>
            <a:ext cx="453650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(1,2)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red(3,4)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83968" y="2192048"/>
            <a:ext cx="4536504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ColorPointEx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Point p = new Point(); 	</a:t>
            </a:r>
            <a:r>
              <a:rPr lang="en-US" altLang="ko-KR" sz="1200" dirty="0"/>
              <a:t>// Point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p.set</a:t>
            </a:r>
            <a:r>
              <a:rPr lang="en-US" altLang="ko-KR" sz="1200" dirty="0"/>
              <a:t>(1, 2); 						// Point </a:t>
            </a:r>
            <a:r>
              <a:rPr lang="ko-KR" altLang="en-US" sz="1200" dirty="0"/>
              <a:t>클래스의 </a:t>
            </a:r>
            <a:r>
              <a:rPr lang="en-US" altLang="ko-KR" sz="1200" dirty="0"/>
              <a:t>set()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p.showPoint</a:t>
            </a:r>
            <a:r>
              <a:rPr lang="en-US" altLang="ko-KR" sz="1200" dirty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cp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();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cp.set</a:t>
            </a:r>
            <a:r>
              <a:rPr lang="en-US" altLang="ko-KR" sz="1200" dirty="0"/>
              <a:t>(3, 4); 						// Point </a:t>
            </a:r>
            <a:r>
              <a:rPr lang="ko-KR" altLang="en-US" sz="1200" dirty="0"/>
              <a:t>클래스의 </a:t>
            </a:r>
            <a:r>
              <a:rPr lang="en-US" altLang="ko-KR" sz="1200" dirty="0"/>
              <a:t>set()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cp.setColor</a:t>
            </a:r>
            <a:r>
              <a:rPr lang="en-US" altLang="ko-KR" sz="1200" dirty="0"/>
              <a:t>("red"); 			// </a:t>
            </a:r>
            <a:r>
              <a:rPr lang="en-US" altLang="ko-KR" sz="1200" dirty="0" err="1"/>
              <a:t>ColorPoint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setColor</a:t>
            </a:r>
            <a:r>
              <a:rPr lang="en-US" altLang="ko-KR" sz="1200" dirty="0"/>
              <a:t>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cp.showColorPoint</a:t>
            </a:r>
            <a:r>
              <a:rPr lang="en-US" altLang="ko-KR" sz="1200" dirty="0"/>
              <a:t>(); 		// </a:t>
            </a:r>
            <a:r>
              <a:rPr lang="ko-KR" altLang="en-US" sz="1200" dirty="0"/>
              <a:t>컬러와 좌표 출력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1678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 클래스 객체의 모양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슈퍼 클래스 객체와 서브</a:t>
            </a:r>
            <a:r>
              <a:rPr lang="en-US" altLang="ko-KR" sz="1800" dirty="0"/>
              <a:t> </a:t>
            </a:r>
            <a:r>
              <a:rPr lang="ko-KR" altLang="en-US" sz="1800" dirty="0"/>
              <a:t>클래스의 객체는 별개</a:t>
            </a:r>
            <a:endParaRPr lang="en-US" altLang="ko-KR" sz="1800" dirty="0"/>
          </a:p>
          <a:p>
            <a:r>
              <a:rPr lang="ko-KR" altLang="en-US" sz="1800" dirty="0"/>
              <a:t>서브</a:t>
            </a:r>
            <a:r>
              <a:rPr lang="en-US" altLang="ko-KR" sz="1800" dirty="0"/>
              <a:t> </a:t>
            </a:r>
            <a:r>
              <a:rPr lang="ko-KR" altLang="en-US" sz="1800" dirty="0"/>
              <a:t>클래스 객체는 슈퍼 클래스 멤버 포함</a:t>
            </a: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329393"/>
            <a:ext cx="7695248" cy="405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4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서브 클래스에서 슈퍼 클래스 멤버 접근</a:t>
            </a:r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84784"/>
            <a:ext cx="6768752" cy="49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15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상속의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클래스 다중 상속</a:t>
            </a:r>
            <a:r>
              <a:rPr lang="en-US" altLang="ko-KR" sz="2000" dirty="0"/>
              <a:t>(multiple inheritance)</a:t>
            </a:r>
            <a:r>
              <a:rPr lang="ko-KR" altLang="en-US" sz="2000" dirty="0"/>
              <a:t> 불허</a:t>
            </a:r>
            <a:endParaRPr lang="en-US" altLang="ko-KR" sz="2000" dirty="0"/>
          </a:p>
          <a:p>
            <a:pPr lvl="1"/>
            <a:r>
              <a:rPr lang="en-US" altLang="ko-KR" sz="1800" dirty="0"/>
              <a:t>C++</a:t>
            </a:r>
            <a:r>
              <a:rPr lang="ko-KR" altLang="en-US" sz="1800" dirty="0"/>
              <a:t>는 다중 상속 가능</a:t>
            </a:r>
            <a:endParaRPr lang="en-US" altLang="ko-KR" sz="1800" dirty="0"/>
          </a:p>
          <a:p>
            <a:pPr lvl="2"/>
            <a:r>
              <a:rPr lang="en-US" altLang="ko-KR" sz="1600" dirty="0"/>
              <a:t>C++</a:t>
            </a:r>
            <a:r>
              <a:rPr lang="ko-KR" altLang="en-US" sz="1600" dirty="0"/>
              <a:t>는 다중 상속으로 멤버가 중복 생성되는 문제 있음</a:t>
            </a:r>
            <a:endParaRPr lang="en-US" altLang="ko-KR" sz="1600" dirty="0"/>
          </a:p>
          <a:p>
            <a:pPr lvl="1"/>
            <a:r>
              <a:rPr lang="ko-KR" altLang="en-US" sz="1800" dirty="0"/>
              <a:t>자바는 인터페이스</a:t>
            </a:r>
            <a:r>
              <a:rPr lang="en-US" altLang="ko-KR" sz="1800" dirty="0"/>
              <a:t>(interface)</a:t>
            </a:r>
            <a:r>
              <a:rPr lang="ko-KR" altLang="en-US" sz="1800" dirty="0"/>
              <a:t>의 다중 상속 허용</a:t>
            </a:r>
            <a:endParaRPr lang="en-US" altLang="ko-KR" sz="1800" dirty="0"/>
          </a:p>
          <a:p>
            <a:endParaRPr lang="en-US" altLang="ko-KR" sz="2000" dirty="0"/>
          </a:p>
          <a:p>
            <a:r>
              <a:rPr lang="ko-KR" altLang="en-US" sz="2000" dirty="0"/>
              <a:t>모든 자바 클래스는 묵시적으로 </a:t>
            </a:r>
            <a:r>
              <a:rPr lang="en-US" altLang="ko-KR" sz="2000" dirty="0"/>
              <a:t>Object</a:t>
            </a:r>
            <a:r>
              <a:rPr lang="ko-KR" altLang="en-US" sz="2000" dirty="0"/>
              <a:t>클래스 상속받음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java.lang.Object</a:t>
            </a:r>
            <a:r>
              <a:rPr lang="ko-KR" altLang="en-US" sz="1800" dirty="0"/>
              <a:t>는 클래스는 모든 클래스의 슈퍼 클래스</a:t>
            </a:r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5660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3747</TotalTime>
  <Words>4579</Words>
  <Application>Microsoft Macintosh PowerPoint</Application>
  <PresentationFormat>화면 슬라이드 쇼(4:3)</PresentationFormat>
  <Paragraphs>865</Paragraphs>
  <Slides>52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0" baseType="lpstr">
      <vt:lpstr>바탕</vt:lpstr>
      <vt:lpstr>HY나무L</vt:lpstr>
      <vt:lpstr>맑은 고딕</vt:lpstr>
      <vt:lpstr>휴먼편지체</vt:lpstr>
      <vt:lpstr>YDVYGOStd12</vt:lpstr>
      <vt:lpstr>Wingdings</vt:lpstr>
      <vt:lpstr>Wingdings 2</vt:lpstr>
      <vt:lpstr>가을</vt:lpstr>
      <vt:lpstr>PowerPoint 프레젠테이션</vt:lpstr>
      <vt:lpstr>학습 목표</vt:lpstr>
      <vt:lpstr>상속 (inheritance)</vt:lpstr>
      <vt:lpstr>상속의 필요성</vt:lpstr>
      <vt:lpstr>클래스 상속과 객체</vt:lpstr>
      <vt:lpstr>예제 5-1 : 클래스 상속</vt:lpstr>
      <vt:lpstr>서브 클래스 객체의 모양</vt:lpstr>
      <vt:lpstr>서브 클래스에서 슈퍼 클래스 멤버 접근</vt:lpstr>
      <vt:lpstr>자바 상속의 특징</vt:lpstr>
      <vt:lpstr>슈퍼 클래스의 멤버에 대한 서브 클래스의 접근</vt:lpstr>
      <vt:lpstr>슈퍼 클래스 멤버의 접근 지정자</vt:lpstr>
      <vt:lpstr>protected 멤버</vt:lpstr>
      <vt:lpstr>서브 클래스/슈퍼 클래스의 생성자 호출과 실행 </vt:lpstr>
      <vt:lpstr>슈퍼 클래스와 서브 클래스의 생성자 호출 및 실행 관계</vt:lpstr>
      <vt:lpstr>서브 클래스와 슈퍼 클래스의 생성자 선택</vt:lpstr>
      <vt:lpstr>PowerPoint 프레젠테이션</vt:lpstr>
      <vt:lpstr>슈퍼 클래스에 기본 생성자가 없어 오류 난 경우</vt:lpstr>
      <vt:lpstr>PowerPoint 프레젠테이션</vt:lpstr>
      <vt:lpstr>super()로 슈퍼 클래스의 생성자 명시적 선택</vt:lpstr>
      <vt:lpstr>super()로 슈퍼 클래스의 생성자를 명시적으로 선택한 사례</vt:lpstr>
      <vt:lpstr>예제 5-2 : super()를 활용한 ColorPoint 작성</vt:lpstr>
      <vt:lpstr>업캐스팅 개념</vt:lpstr>
      <vt:lpstr>업캐스팅</vt:lpstr>
      <vt:lpstr>업캐스팅 사례</vt:lpstr>
      <vt:lpstr>다운캐스팅</vt:lpstr>
      <vt:lpstr>다운캐스팅 사례</vt:lpstr>
      <vt:lpstr>업캐스팅 레퍼런스로 객체 구별?</vt:lpstr>
      <vt:lpstr>instanceof 연산자 사용</vt:lpstr>
      <vt:lpstr>예제 5-3 : instanceof 연산자 활용</vt:lpstr>
      <vt:lpstr>메소드 오버라이딩의 개념</vt:lpstr>
      <vt:lpstr>서브 클래스 객체와 오버라이딩된 메소드 호출  - 오버라이딩한 메소드가 실행됨을 보장</vt:lpstr>
      <vt:lpstr>오버라이딩의 목적, 다형성 실현</vt:lpstr>
      <vt:lpstr>예제 5-4 : 메소드 오버라이딩으로 다형성 실현</vt:lpstr>
      <vt:lpstr>예제 5-4 실행 과정</vt:lpstr>
      <vt:lpstr>동적 바인딩 – 오버라이딩된 메소드 호출</vt:lpstr>
      <vt:lpstr>super 키워드로 슈퍼 클래스의 멤버 접근</vt:lpstr>
      <vt:lpstr>오버로딩과 오버라이딩</vt:lpstr>
      <vt:lpstr>추상 클래스</vt:lpstr>
      <vt:lpstr>추상 클래스의 인스턴스 생성 불가</vt:lpstr>
      <vt:lpstr>추상 클래스의 상속과 구현</vt:lpstr>
      <vt:lpstr>추상 클래스의 목적</vt:lpstr>
      <vt:lpstr>예제 5-5 : 추상 클래스의 구현</vt:lpstr>
      <vt:lpstr>예제 5-5 정답</vt:lpstr>
      <vt:lpstr>인터페이스의 필요성</vt:lpstr>
      <vt:lpstr>자바의 인터페이스</vt:lpstr>
      <vt:lpstr>자바 인터페이스 사례</vt:lpstr>
      <vt:lpstr>인터페이스의 구성 요소들의 특징</vt:lpstr>
      <vt:lpstr>자바 인터페이스 특징</vt:lpstr>
      <vt:lpstr>인터페이스 상속</vt:lpstr>
      <vt:lpstr>인터페이스 구현</vt:lpstr>
      <vt:lpstr>예제 5-6 인터페이스 구현</vt:lpstr>
      <vt:lpstr>예제 5-7 : 인터페이스 구현과 동시에 슈퍼 클래스 상속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이현서</cp:lastModifiedBy>
  <cp:revision>221</cp:revision>
  <dcterms:created xsi:type="dcterms:W3CDTF">2011-08-27T14:53:28Z</dcterms:created>
  <dcterms:modified xsi:type="dcterms:W3CDTF">2022-04-13T13:12:56Z</dcterms:modified>
</cp:coreProperties>
</file>